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2" r:id="rId6"/>
  </p:sldMasterIdLst>
  <p:notesMasterIdLst>
    <p:notesMasterId r:id="rId98"/>
  </p:notesMasterIdLst>
  <p:sldIdLst>
    <p:sldId id="258" r:id="rId7"/>
    <p:sldId id="257" r:id="rId8"/>
    <p:sldId id="259" r:id="rId9"/>
    <p:sldId id="260" r:id="rId10"/>
    <p:sldId id="261" r:id="rId11"/>
    <p:sldId id="262" r:id="rId12"/>
    <p:sldId id="282" r:id="rId13"/>
    <p:sldId id="264" r:id="rId14"/>
    <p:sldId id="265" r:id="rId15"/>
    <p:sldId id="266" r:id="rId16"/>
    <p:sldId id="267" r:id="rId17"/>
    <p:sldId id="268" r:id="rId18"/>
    <p:sldId id="269" r:id="rId19"/>
    <p:sldId id="270" r:id="rId20"/>
    <p:sldId id="272" r:id="rId21"/>
    <p:sldId id="274" r:id="rId22"/>
    <p:sldId id="273" r:id="rId23"/>
    <p:sldId id="271" r:id="rId24"/>
    <p:sldId id="275" r:id="rId25"/>
    <p:sldId id="276" r:id="rId26"/>
    <p:sldId id="278" r:id="rId27"/>
    <p:sldId id="279" r:id="rId28"/>
    <p:sldId id="280" r:id="rId29"/>
    <p:sldId id="281" r:id="rId30"/>
    <p:sldId id="283" r:id="rId31"/>
    <p:sldId id="284" r:id="rId32"/>
    <p:sldId id="285" r:id="rId33"/>
    <p:sldId id="286" r:id="rId34"/>
    <p:sldId id="287" r:id="rId35"/>
    <p:sldId id="292" r:id="rId36"/>
    <p:sldId id="293" r:id="rId37"/>
    <p:sldId id="288" r:id="rId38"/>
    <p:sldId id="289" r:id="rId39"/>
    <p:sldId id="290" r:id="rId40"/>
    <p:sldId id="291"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10" r:id="rId57"/>
    <p:sldId id="309"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2147477042" r:id="rId78"/>
    <p:sldId id="2147477044" r:id="rId79"/>
    <p:sldId id="330" r:id="rId80"/>
    <p:sldId id="2147477045" r:id="rId81"/>
    <p:sldId id="2147477046" r:id="rId82"/>
    <p:sldId id="2147477047" r:id="rId83"/>
    <p:sldId id="2147477048" r:id="rId84"/>
    <p:sldId id="2147477049" r:id="rId85"/>
    <p:sldId id="2147477050" r:id="rId86"/>
    <p:sldId id="2147477051" r:id="rId87"/>
    <p:sldId id="2147477052" r:id="rId88"/>
    <p:sldId id="2147477053" r:id="rId89"/>
    <p:sldId id="2147477054" r:id="rId90"/>
    <p:sldId id="2147477055" r:id="rId91"/>
    <p:sldId id="2147477056" r:id="rId92"/>
    <p:sldId id="2147477058" r:id="rId93"/>
    <p:sldId id="2147477057" r:id="rId94"/>
    <p:sldId id="2147477059" r:id="rId95"/>
    <p:sldId id="2147477060" r:id="rId96"/>
    <p:sldId id="2147477061" r:id="rId9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EA6E196-7FCA-4387-9F02-C4AB3C091385}">
          <p14:sldIdLst>
            <p14:sldId id="258"/>
            <p14:sldId id="257"/>
            <p14:sldId id="259"/>
            <p14:sldId id="260"/>
            <p14:sldId id="261"/>
            <p14:sldId id="262"/>
          </p14:sldIdLst>
        </p14:section>
        <p14:section name="THE OUTBREAK &amp; SEQUENCING" id="{C31F3994-A799-495E-BF95-10E7EF9BD90A}">
          <p14:sldIdLst>
            <p14:sldId id="282"/>
            <p14:sldId id="264"/>
            <p14:sldId id="265"/>
            <p14:sldId id="266"/>
            <p14:sldId id="267"/>
            <p14:sldId id="268"/>
            <p14:sldId id="269"/>
            <p14:sldId id="270"/>
            <p14:sldId id="272"/>
            <p14:sldId id="274"/>
            <p14:sldId id="273"/>
            <p14:sldId id="271"/>
            <p14:sldId id="275"/>
            <p14:sldId id="276"/>
            <p14:sldId id="278"/>
            <p14:sldId id="279"/>
            <p14:sldId id="280"/>
          </p14:sldIdLst>
        </p14:section>
        <p14:section name="DE LA SEQUENCE A LA STRUCTURE" id="{8C49B30C-0923-40C0-A365-8BFF57EFD24D}">
          <p14:sldIdLst>
            <p14:sldId id="281"/>
            <p14:sldId id="283"/>
            <p14:sldId id="284"/>
            <p14:sldId id="285"/>
            <p14:sldId id="286"/>
            <p14:sldId id="287"/>
            <p14:sldId id="292"/>
            <p14:sldId id="293"/>
            <p14:sldId id="288"/>
            <p14:sldId id="289"/>
            <p14:sldId id="290"/>
          </p14:sldIdLst>
        </p14:section>
        <p14:section name="CONCEPTION DES VACCINS" id="{D08FCCFB-2932-4FC3-B45C-3073535A551B}">
          <p14:sldIdLst>
            <p14:sldId id="291"/>
            <p14:sldId id="294"/>
            <p14:sldId id="295"/>
            <p14:sldId id="296"/>
            <p14:sldId id="297"/>
            <p14:sldId id="298"/>
            <p14:sldId id="299"/>
            <p14:sldId id="300"/>
            <p14:sldId id="301"/>
            <p14:sldId id="302"/>
            <p14:sldId id="303"/>
            <p14:sldId id="304"/>
            <p14:sldId id="305"/>
            <p14:sldId id="306"/>
          </p14:sldIdLst>
        </p14:section>
        <p14:section name="ESSAIS CLINIQUES" id="{554F5989-3E52-4522-8CF2-81B15D77CC2D}">
          <p14:sldIdLst>
            <p14:sldId id="307"/>
            <p14:sldId id="308"/>
            <p14:sldId id="310"/>
            <p14:sldId id="309"/>
            <p14:sldId id="311"/>
            <p14:sldId id="312"/>
            <p14:sldId id="313"/>
            <p14:sldId id="314"/>
            <p14:sldId id="315"/>
            <p14:sldId id="316"/>
            <p14:sldId id="317"/>
            <p14:sldId id="318"/>
            <p14:sldId id="319"/>
            <p14:sldId id="320"/>
            <p14:sldId id="321"/>
            <p14:sldId id="322"/>
            <p14:sldId id="323"/>
            <p14:sldId id="324"/>
            <p14:sldId id="325"/>
          </p14:sldIdLst>
        </p14:section>
        <p14:section name="LE DEFI INDUSTRIEL DE LA PRODUCTION" id="{7E5BB03B-32CA-420B-8B8A-DF518EAC4838}">
          <p14:sldIdLst>
            <p14:sldId id="326"/>
            <p14:sldId id="327"/>
            <p14:sldId id="328"/>
            <p14:sldId id="329"/>
            <p14:sldId id="2147477042"/>
            <p14:sldId id="2147477044"/>
            <p14:sldId id="330"/>
            <p14:sldId id="2147477045"/>
            <p14:sldId id="2147477046"/>
            <p14:sldId id="2147477047"/>
            <p14:sldId id="2147477048"/>
            <p14:sldId id="2147477049"/>
          </p14:sldIdLst>
        </p14:section>
        <p14:section name="ORGANISER LES CAMPAGNES DE VACCINATION" id="{B84F9099-3E86-4FA7-B843-E69633078FD2}">
          <p14:sldIdLst>
            <p14:sldId id="2147477050"/>
            <p14:sldId id="2147477051"/>
            <p14:sldId id="2147477052"/>
            <p14:sldId id="2147477053"/>
            <p14:sldId id="2147477054"/>
            <p14:sldId id="2147477055"/>
            <p14:sldId id="2147477056"/>
            <p14:sldId id="2147477058"/>
          </p14:sldIdLst>
        </p14:section>
        <p14:section name="RECAPITULATIF" id="{D30F6F79-0FB1-42B7-BF52-15C8FBDCB423}">
          <p14:sldIdLst>
            <p14:sldId id="2147477057"/>
            <p14:sldId id="2147477059"/>
            <p14:sldId id="2147477060"/>
            <p14:sldId id="21474770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55F7"/>
    <a:srgbClr val="F1F7FF"/>
    <a:srgbClr val="4EA72E"/>
    <a:srgbClr val="2C2EA2"/>
    <a:srgbClr val="A02B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431" autoAdjust="0"/>
  </p:normalViewPr>
  <p:slideViewPr>
    <p:cSldViewPr snapToGrid="0">
      <p:cViewPr varScale="1">
        <p:scale>
          <a:sx n="93" d="100"/>
          <a:sy n="93" d="100"/>
        </p:scale>
        <p:origin x="1188"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3651B9-CC0A-4632-8F5B-7D828E643CBB}" type="doc">
      <dgm:prSet loTypeId="urn:microsoft.com/office/officeart/2005/8/layout/pyramid4" loCatId="relationship" qsTypeId="urn:microsoft.com/office/officeart/2005/8/quickstyle/simple1" qsCatId="simple" csTypeId="urn:microsoft.com/office/officeart/2005/8/colors/colorful5" csCatId="colorful" phldr="1"/>
      <dgm:spPr/>
      <dgm:t>
        <a:bodyPr/>
        <a:lstStyle/>
        <a:p>
          <a:endParaRPr lang="fr-FR"/>
        </a:p>
      </dgm:t>
    </dgm:pt>
    <dgm:pt modelId="{77DDE387-B874-44E0-BC16-1C8F6A9989FC}">
      <dgm:prSet phldrT="[Texte]"/>
      <dgm:spPr/>
      <dgm:t>
        <a:bodyPr/>
        <a:lstStyle/>
        <a:p>
          <a:r>
            <a:rPr lang="fr-FR" dirty="0"/>
            <a:t>Data Bio-Informatique</a:t>
          </a:r>
        </a:p>
      </dgm:t>
    </dgm:pt>
    <dgm:pt modelId="{7A10ED97-D556-4F05-89EE-36989F3F5F00}" type="parTrans" cxnId="{9F044105-D687-4568-9EF6-D86DBDDD8143}">
      <dgm:prSet/>
      <dgm:spPr/>
      <dgm:t>
        <a:bodyPr/>
        <a:lstStyle/>
        <a:p>
          <a:endParaRPr lang="fr-FR"/>
        </a:p>
      </dgm:t>
    </dgm:pt>
    <dgm:pt modelId="{9FBF9D85-68D5-4D5C-9CFA-87E433C9603E}" type="sibTrans" cxnId="{9F044105-D687-4568-9EF6-D86DBDDD8143}">
      <dgm:prSet/>
      <dgm:spPr/>
      <dgm:t>
        <a:bodyPr/>
        <a:lstStyle/>
        <a:p>
          <a:endParaRPr lang="fr-FR"/>
        </a:p>
      </dgm:t>
    </dgm:pt>
    <dgm:pt modelId="{70981BC7-B5BA-416C-9621-B9F0A7D6D25B}">
      <dgm:prSet phldrT="[Texte]"/>
      <dgm:spPr/>
      <dgm:t>
        <a:bodyPr/>
        <a:lstStyle/>
        <a:p>
          <a:r>
            <a:rPr lang="fr-FR" dirty="0"/>
            <a:t>Innovation Technologique</a:t>
          </a:r>
        </a:p>
      </dgm:t>
    </dgm:pt>
    <dgm:pt modelId="{6444CB83-653C-4D5A-998E-591C7D4D1FC1}" type="parTrans" cxnId="{BDB8373D-4D5A-4CD5-B83A-3323DF379754}">
      <dgm:prSet/>
      <dgm:spPr/>
      <dgm:t>
        <a:bodyPr/>
        <a:lstStyle/>
        <a:p>
          <a:endParaRPr lang="fr-FR"/>
        </a:p>
      </dgm:t>
    </dgm:pt>
    <dgm:pt modelId="{67BD5B2F-E730-4309-9549-967B5CE689C8}" type="sibTrans" cxnId="{BDB8373D-4D5A-4CD5-B83A-3323DF379754}">
      <dgm:prSet/>
      <dgm:spPr/>
      <dgm:t>
        <a:bodyPr/>
        <a:lstStyle/>
        <a:p>
          <a:endParaRPr lang="fr-FR"/>
        </a:p>
      </dgm:t>
    </dgm:pt>
    <dgm:pt modelId="{6850DED2-8D99-4590-A5BF-017DE51AB9B8}">
      <dgm:prSet phldrT="[Texte]"/>
      <dgm:spPr/>
      <dgm:t>
        <a:bodyPr/>
        <a:lstStyle/>
        <a:p>
          <a:r>
            <a:rPr lang="fr-FR" dirty="0"/>
            <a:t>Impact Financier</a:t>
          </a:r>
        </a:p>
      </dgm:t>
    </dgm:pt>
    <dgm:pt modelId="{A735513D-38A2-4C66-B49A-F1152286D06A}" type="parTrans" cxnId="{B3C6BA9A-7762-4067-95E0-C6DB4F5B49F2}">
      <dgm:prSet/>
      <dgm:spPr/>
      <dgm:t>
        <a:bodyPr/>
        <a:lstStyle/>
        <a:p>
          <a:endParaRPr lang="fr-FR"/>
        </a:p>
      </dgm:t>
    </dgm:pt>
    <dgm:pt modelId="{B490C4C7-6C04-4728-8789-A63E70472214}" type="sibTrans" cxnId="{B3C6BA9A-7762-4067-95E0-C6DB4F5B49F2}">
      <dgm:prSet/>
      <dgm:spPr/>
      <dgm:t>
        <a:bodyPr/>
        <a:lstStyle/>
        <a:p>
          <a:endParaRPr lang="fr-FR"/>
        </a:p>
      </dgm:t>
    </dgm:pt>
    <dgm:pt modelId="{F09EB53C-1B78-4EEA-8416-593B00807493}">
      <dgm:prSet phldrT="[Texte]"/>
      <dgm:spPr>
        <a:solidFill>
          <a:srgbClr val="F1F7FF"/>
        </a:solidFill>
      </dgm:spPr>
      <dgm:t>
        <a:bodyPr/>
        <a:lstStyle/>
        <a:p>
          <a:endParaRPr lang="fr-FR" dirty="0"/>
        </a:p>
      </dgm:t>
    </dgm:pt>
    <dgm:pt modelId="{33C52ADA-CFBF-4649-8C8C-1779F0567D7F}" type="sibTrans" cxnId="{01F7D186-948F-488A-A841-25BA7D3B8074}">
      <dgm:prSet/>
      <dgm:spPr/>
      <dgm:t>
        <a:bodyPr/>
        <a:lstStyle/>
        <a:p>
          <a:endParaRPr lang="fr-FR"/>
        </a:p>
      </dgm:t>
    </dgm:pt>
    <dgm:pt modelId="{BBABA2AA-703B-4C45-91CA-5DAC5EA2BD3A}" type="parTrans" cxnId="{01F7D186-948F-488A-A841-25BA7D3B8074}">
      <dgm:prSet/>
      <dgm:spPr/>
      <dgm:t>
        <a:bodyPr/>
        <a:lstStyle/>
        <a:p>
          <a:endParaRPr lang="fr-FR"/>
        </a:p>
      </dgm:t>
    </dgm:pt>
    <dgm:pt modelId="{2EE6A5AD-2225-483E-B2A7-31B1BCDB3C88}" type="pres">
      <dgm:prSet presAssocID="{413651B9-CC0A-4632-8F5B-7D828E643CBB}" presName="compositeShape" presStyleCnt="0">
        <dgm:presLayoutVars>
          <dgm:chMax val="9"/>
          <dgm:dir/>
          <dgm:resizeHandles val="exact"/>
        </dgm:presLayoutVars>
      </dgm:prSet>
      <dgm:spPr/>
    </dgm:pt>
    <dgm:pt modelId="{91F77517-8C0D-4126-B411-AAAFE0DAF39B}" type="pres">
      <dgm:prSet presAssocID="{413651B9-CC0A-4632-8F5B-7D828E643CBB}" presName="triangle1" presStyleLbl="node1" presStyleIdx="0" presStyleCnt="4">
        <dgm:presLayoutVars>
          <dgm:bulletEnabled val="1"/>
        </dgm:presLayoutVars>
      </dgm:prSet>
      <dgm:spPr/>
    </dgm:pt>
    <dgm:pt modelId="{EFFE2CD2-AD82-4294-8A1F-A8C4045557F4}" type="pres">
      <dgm:prSet presAssocID="{413651B9-CC0A-4632-8F5B-7D828E643CBB}" presName="triangle2" presStyleLbl="node1" presStyleIdx="1" presStyleCnt="4">
        <dgm:presLayoutVars>
          <dgm:bulletEnabled val="1"/>
        </dgm:presLayoutVars>
      </dgm:prSet>
      <dgm:spPr/>
    </dgm:pt>
    <dgm:pt modelId="{ACCE302D-341C-49F0-B399-65C736D628C3}" type="pres">
      <dgm:prSet presAssocID="{413651B9-CC0A-4632-8F5B-7D828E643CBB}" presName="triangle3" presStyleLbl="node1" presStyleIdx="2" presStyleCnt="4">
        <dgm:presLayoutVars>
          <dgm:bulletEnabled val="1"/>
        </dgm:presLayoutVars>
      </dgm:prSet>
      <dgm:spPr/>
    </dgm:pt>
    <dgm:pt modelId="{2F11FB1A-2E6D-46D9-B803-2C6E87683CF7}" type="pres">
      <dgm:prSet presAssocID="{413651B9-CC0A-4632-8F5B-7D828E643CBB}" presName="triangle4" presStyleLbl="node1" presStyleIdx="3" presStyleCnt="4">
        <dgm:presLayoutVars>
          <dgm:bulletEnabled val="1"/>
        </dgm:presLayoutVars>
      </dgm:prSet>
      <dgm:spPr/>
    </dgm:pt>
  </dgm:ptLst>
  <dgm:cxnLst>
    <dgm:cxn modelId="{9F044105-D687-4568-9EF6-D86DBDDD8143}" srcId="{413651B9-CC0A-4632-8F5B-7D828E643CBB}" destId="{77DDE387-B874-44E0-BC16-1C8F6A9989FC}" srcOrd="0" destOrd="0" parTransId="{7A10ED97-D556-4F05-89EE-36989F3F5F00}" sibTransId="{9FBF9D85-68D5-4D5C-9CFA-87E433C9603E}"/>
    <dgm:cxn modelId="{FD76822F-2CAA-4219-89DE-837865F5654A}" type="presOf" srcId="{77DDE387-B874-44E0-BC16-1C8F6A9989FC}" destId="{91F77517-8C0D-4126-B411-AAAFE0DAF39B}" srcOrd="0" destOrd="0" presId="urn:microsoft.com/office/officeart/2005/8/layout/pyramid4"/>
    <dgm:cxn modelId="{BDB8373D-4D5A-4CD5-B83A-3323DF379754}" srcId="{413651B9-CC0A-4632-8F5B-7D828E643CBB}" destId="{70981BC7-B5BA-416C-9621-B9F0A7D6D25B}" srcOrd="1" destOrd="0" parTransId="{6444CB83-653C-4D5A-998E-591C7D4D1FC1}" sibTransId="{67BD5B2F-E730-4309-9549-967B5CE689C8}"/>
    <dgm:cxn modelId="{266AFC68-E0F1-4E11-9605-7C4F6A9214D6}" type="presOf" srcId="{413651B9-CC0A-4632-8F5B-7D828E643CBB}" destId="{2EE6A5AD-2225-483E-B2A7-31B1BCDB3C88}" srcOrd="0" destOrd="0" presId="urn:microsoft.com/office/officeart/2005/8/layout/pyramid4"/>
    <dgm:cxn modelId="{01F7D186-948F-488A-A841-25BA7D3B8074}" srcId="{413651B9-CC0A-4632-8F5B-7D828E643CBB}" destId="{F09EB53C-1B78-4EEA-8416-593B00807493}" srcOrd="2" destOrd="0" parTransId="{BBABA2AA-703B-4C45-91CA-5DAC5EA2BD3A}" sibTransId="{33C52ADA-CFBF-4649-8C8C-1779F0567D7F}"/>
    <dgm:cxn modelId="{B40E4A8B-A6A3-44F7-BD4D-4AD3BECDB46F}" type="presOf" srcId="{F09EB53C-1B78-4EEA-8416-593B00807493}" destId="{ACCE302D-341C-49F0-B399-65C736D628C3}" srcOrd="0" destOrd="0" presId="urn:microsoft.com/office/officeart/2005/8/layout/pyramid4"/>
    <dgm:cxn modelId="{B3C6BA9A-7762-4067-95E0-C6DB4F5B49F2}" srcId="{413651B9-CC0A-4632-8F5B-7D828E643CBB}" destId="{6850DED2-8D99-4590-A5BF-017DE51AB9B8}" srcOrd="3" destOrd="0" parTransId="{A735513D-38A2-4C66-B49A-F1152286D06A}" sibTransId="{B490C4C7-6C04-4728-8789-A63E70472214}"/>
    <dgm:cxn modelId="{58EFD7B6-BB93-4255-8FDA-53435967BD53}" type="presOf" srcId="{6850DED2-8D99-4590-A5BF-017DE51AB9B8}" destId="{2F11FB1A-2E6D-46D9-B803-2C6E87683CF7}" srcOrd="0" destOrd="0" presId="urn:microsoft.com/office/officeart/2005/8/layout/pyramid4"/>
    <dgm:cxn modelId="{3E3B41E0-2991-4EB8-838E-92F1BB21ACF1}" type="presOf" srcId="{70981BC7-B5BA-416C-9621-B9F0A7D6D25B}" destId="{EFFE2CD2-AD82-4294-8A1F-A8C4045557F4}" srcOrd="0" destOrd="0" presId="urn:microsoft.com/office/officeart/2005/8/layout/pyramid4"/>
    <dgm:cxn modelId="{C1689152-1515-4EC0-9E8B-DDC954B253AC}" type="presParOf" srcId="{2EE6A5AD-2225-483E-B2A7-31B1BCDB3C88}" destId="{91F77517-8C0D-4126-B411-AAAFE0DAF39B}" srcOrd="0" destOrd="0" presId="urn:microsoft.com/office/officeart/2005/8/layout/pyramid4"/>
    <dgm:cxn modelId="{BFC83AD8-54FA-4281-B2AE-59EE8FFEC415}" type="presParOf" srcId="{2EE6A5AD-2225-483E-B2A7-31B1BCDB3C88}" destId="{EFFE2CD2-AD82-4294-8A1F-A8C4045557F4}" srcOrd="1" destOrd="0" presId="urn:microsoft.com/office/officeart/2005/8/layout/pyramid4"/>
    <dgm:cxn modelId="{153C465B-B0A9-4A90-BDBD-A45F4AD196DA}" type="presParOf" srcId="{2EE6A5AD-2225-483E-B2A7-31B1BCDB3C88}" destId="{ACCE302D-341C-49F0-B399-65C736D628C3}" srcOrd="2" destOrd="0" presId="urn:microsoft.com/office/officeart/2005/8/layout/pyramid4"/>
    <dgm:cxn modelId="{22587C7D-BBAE-4334-8583-F55054C4EB48}" type="presParOf" srcId="{2EE6A5AD-2225-483E-B2A7-31B1BCDB3C88}" destId="{2F11FB1A-2E6D-46D9-B803-2C6E87683CF7}"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77517-8C0D-4126-B411-AAAFE0DAF39B}">
      <dsp:nvSpPr>
        <dsp:cNvPr id="0" name=""/>
        <dsp:cNvSpPr/>
      </dsp:nvSpPr>
      <dsp:spPr>
        <a:xfrm>
          <a:off x="2130635" y="0"/>
          <a:ext cx="1517230" cy="1517230"/>
        </a:xfrm>
        <a:prstGeom prst="triangl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fr-FR" sz="800" kern="1200" dirty="0"/>
            <a:t>Data Bio-Informatique</a:t>
          </a:r>
        </a:p>
      </dsp:txBody>
      <dsp:txXfrm>
        <a:off x="2509943" y="758615"/>
        <a:ext cx="758615" cy="758615"/>
      </dsp:txXfrm>
    </dsp:sp>
    <dsp:sp modelId="{EFFE2CD2-AD82-4294-8A1F-A8C4045557F4}">
      <dsp:nvSpPr>
        <dsp:cNvPr id="0" name=""/>
        <dsp:cNvSpPr/>
      </dsp:nvSpPr>
      <dsp:spPr>
        <a:xfrm>
          <a:off x="1372020" y="1517230"/>
          <a:ext cx="1517230" cy="1517230"/>
        </a:xfrm>
        <a:prstGeom prst="triangle">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fr-FR" sz="800" kern="1200" dirty="0"/>
            <a:t>Innovation Technologique</a:t>
          </a:r>
        </a:p>
      </dsp:txBody>
      <dsp:txXfrm>
        <a:off x="1751328" y="2275845"/>
        <a:ext cx="758615" cy="758615"/>
      </dsp:txXfrm>
    </dsp:sp>
    <dsp:sp modelId="{ACCE302D-341C-49F0-B399-65C736D628C3}">
      <dsp:nvSpPr>
        <dsp:cNvPr id="0" name=""/>
        <dsp:cNvSpPr/>
      </dsp:nvSpPr>
      <dsp:spPr>
        <a:xfrm rot="10800000">
          <a:off x="2130635" y="1517230"/>
          <a:ext cx="1517230" cy="1517230"/>
        </a:xfrm>
        <a:prstGeom prst="triangle">
          <a:avLst/>
        </a:prstGeom>
        <a:solidFill>
          <a:srgbClr val="F1F7F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endParaRPr lang="fr-FR" sz="800" kern="1200" dirty="0"/>
        </a:p>
      </dsp:txBody>
      <dsp:txXfrm rot="10800000">
        <a:off x="2509942" y="1517230"/>
        <a:ext cx="758615" cy="758615"/>
      </dsp:txXfrm>
    </dsp:sp>
    <dsp:sp modelId="{2F11FB1A-2E6D-46D9-B803-2C6E87683CF7}">
      <dsp:nvSpPr>
        <dsp:cNvPr id="0" name=""/>
        <dsp:cNvSpPr/>
      </dsp:nvSpPr>
      <dsp:spPr>
        <a:xfrm>
          <a:off x="2889250" y="1517230"/>
          <a:ext cx="1517230" cy="1517230"/>
        </a:xfrm>
        <a:prstGeom prst="triangle">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fr-FR" sz="800" kern="1200" dirty="0"/>
            <a:t>Impact Financier</a:t>
          </a:r>
        </a:p>
      </dsp:txBody>
      <dsp:txXfrm>
        <a:off x="3268558" y="2275845"/>
        <a:ext cx="758615" cy="758615"/>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73E5C1-3715-4A51-B687-3944770A1469}" type="datetimeFigureOut">
              <a:rPr lang="fr-FR" smtClean="0"/>
              <a:t>20/05/2025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2520C-447E-49CD-B001-0397002EAB19}" type="slidenum">
              <a:rPr lang="fr-FR" smtClean="0"/>
              <a:t>‹N°›</a:t>
            </a:fld>
            <a:endParaRPr lang="fr-FR"/>
          </a:p>
        </p:txBody>
      </p:sp>
    </p:spTree>
    <p:extLst>
      <p:ext uri="{BB962C8B-B14F-4D97-AF65-F5344CB8AC3E}">
        <p14:creationId xmlns:p14="http://schemas.microsoft.com/office/powerpoint/2010/main" val="2711267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F22520C-447E-49CD-B001-0397002EAB19}" type="slidenum">
              <a:rPr lang="fr-FR" smtClean="0"/>
              <a:t>1</a:t>
            </a:fld>
            <a:endParaRPr lang="fr-FR"/>
          </a:p>
        </p:txBody>
      </p:sp>
    </p:spTree>
    <p:extLst>
      <p:ext uri="{BB962C8B-B14F-4D97-AF65-F5344CB8AC3E}">
        <p14:creationId xmlns:p14="http://schemas.microsoft.com/office/powerpoint/2010/main" val="4263912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faut toujours penser au business model quand on innove. Par exemple la médecine de précision permet de savoir à l’avance qu’un certain nombre de patients ne bénéficiera pas d’un traitement (effets iatrogènes trop importants). Donc si une big pharma investit dans une plateforme « multi </a:t>
            </a:r>
            <a:r>
              <a:rPr lang="fr-FR" dirty="0" err="1"/>
              <a:t>omics</a:t>
            </a:r>
            <a:r>
              <a:rPr lang="fr-FR" dirty="0"/>
              <a:t> » pour faire de la médecine de précision, elle va certes améliorer la sécurité sanitaire de ses produits, mais va aussi se couper d’une partie de ses ventes . Il faut bien peser le pour et le contre.</a:t>
            </a:r>
          </a:p>
        </p:txBody>
      </p:sp>
      <p:sp>
        <p:nvSpPr>
          <p:cNvPr id="4" name="Espace réservé du numéro de diapositive 3"/>
          <p:cNvSpPr>
            <a:spLocks noGrp="1"/>
          </p:cNvSpPr>
          <p:nvPr>
            <p:ph type="sldNum" sz="quarter" idx="5"/>
          </p:nvPr>
        </p:nvSpPr>
        <p:spPr/>
        <p:txBody>
          <a:bodyPr/>
          <a:lstStyle/>
          <a:p>
            <a:fld id="{0F22520C-447E-49CD-B001-0397002EAB19}" type="slidenum">
              <a:rPr lang="fr-FR" smtClean="0"/>
              <a:t>4</a:t>
            </a:fld>
            <a:endParaRPr lang="fr-FR"/>
          </a:p>
        </p:txBody>
      </p:sp>
    </p:spTree>
    <p:extLst>
      <p:ext uri="{BB962C8B-B14F-4D97-AF65-F5344CB8AC3E}">
        <p14:creationId xmlns:p14="http://schemas.microsoft.com/office/powerpoint/2010/main" val="650751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0F22520C-447E-49CD-B001-0397002EAB19}" type="slidenum">
              <a:rPr lang="fr-FR" smtClean="0"/>
              <a:t>53</a:t>
            </a:fld>
            <a:endParaRPr lang="fr-FR"/>
          </a:p>
        </p:txBody>
      </p:sp>
    </p:spTree>
    <p:extLst>
      <p:ext uri="{BB962C8B-B14F-4D97-AF65-F5344CB8AC3E}">
        <p14:creationId xmlns:p14="http://schemas.microsoft.com/office/powerpoint/2010/main" val="1088311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9CE48-DB8E-BA9E-0375-0262C9F024F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38F7A3C-E8E7-C61E-BCA8-485C938352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FA8049F-EA55-5704-8774-41DCBD4287F2}"/>
              </a:ext>
            </a:extLst>
          </p:cNvPr>
          <p:cNvSpPr>
            <a:spLocks noGrp="1"/>
          </p:cNvSpPr>
          <p:nvPr>
            <p:ph type="dt" sz="half" idx="10"/>
          </p:nvPr>
        </p:nvSpPr>
        <p:spPr/>
        <p:txBody>
          <a:bodyPr/>
          <a:lstStyle/>
          <a:p>
            <a:fld id="{43A0518A-1BCC-4D70-BE3F-1478DAAFD22C}" type="datetimeFigureOut">
              <a:rPr lang="fr-FR" smtClean="0"/>
              <a:t>20/05/2025</a:t>
            </a:fld>
            <a:endParaRPr lang="fr-FR"/>
          </a:p>
        </p:txBody>
      </p:sp>
      <p:sp>
        <p:nvSpPr>
          <p:cNvPr id="5" name="Espace réservé du pied de page 4">
            <a:extLst>
              <a:ext uri="{FF2B5EF4-FFF2-40B4-BE49-F238E27FC236}">
                <a16:creationId xmlns:a16="http://schemas.microsoft.com/office/drawing/2014/main" id="{81EACC0E-20CA-4857-DDCA-B02E8C91E4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1E38337-E057-6D75-7506-D73C4EC61CA0}"/>
              </a:ext>
            </a:extLst>
          </p:cNvPr>
          <p:cNvSpPr>
            <a:spLocks noGrp="1"/>
          </p:cNvSpPr>
          <p:nvPr>
            <p:ph type="sldNum" sz="quarter" idx="12"/>
          </p:nvPr>
        </p:nvSpPr>
        <p:spPr/>
        <p:txBody>
          <a:bodyPr/>
          <a:lstStyle/>
          <a:p>
            <a:fld id="{25BF5528-7857-49D6-8073-1FE00C433228}" type="slidenum">
              <a:rPr lang="fr-FR" smtClean="0"/>
              <a:t>‹N°›</a:t>
            </a:fld>
            <a:endParaRPr lang="fr-FR"/>
          </a:p>
        </p:txBody>
      </p:sp>
    </p:spTree>
    <p:extLst>
      <p:ext uri="{BB962C8B-B14F-4D97-AF65-F5344CB8AC3E}">
        <p14:creationId xmlns:p14="http://schemas.microsoft.com/office/powerpoint/2010/main" val="204435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05E8EB-2FB9-E3AB-13E6-95673253BF4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4A5D3E5-8D45-B936-E8E8-D78AB424085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E8F0C66-261B-7AD7-1837-9B1A1D550E14}"/>
              </a:ext>
            </a:extLst>
          </p:cNvPr>
          <p:cNvSpPr>
            <a:spLocks noGrp="1"/>
          </p:cNvSpPr>
          <p:nvPr>
            <p:ph type="dt" sz="half" idx="10"/>
          </p:nvPr>
        </p:nvSpPr>
        <p:spPr/>
        <p:txBody>
          <a:bodyPr/>
          <a:lstStyle/>
          <a:p>
            <a:fld id="{43A0518A-1BCC-4D70-BE3F-1478DAAFD22C}" type="datetimeFigureOut">
              <a:rPr lang="fr-FR" smtClean="0"/>
              <a:t>20/05/2025</a:t>
            </a:fld>
            <a:endParaRPr lang="fr-FR"/>
          </a:p>
        </p:txBody>
      </p:sp>
      <p:sp>
        <p:nvSpPr>
          <p:cNvPr id="5" name="Espace réservé du pied de page 4">
            <a:extLst>
              <a:ext uri="{FF2B5EF4-FFF2-40B4-BE49-F238E27FC236}">
                <a16:creationId xmlns:a16="http://schemas.microsoft.com/office/drawing/2014/main" id="{6D7DA1F2-07D6-727D-AB69-DD926EC3688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E2E7DF9-EBEF-6C75-FB9A-08F15EF75619}"/>
              </a:ext>
            </a:extLst>
          </p:cNvPr>
          <p:cNvSpPr>
            <a:spLocks noGrp="1"/>
          </p:cNvSpPr>
          <p:nvPr>
            <p:ph type="sldNum" sz="quarter" idx="12"/>
          </p:nvPr>
        </p:nvSpPr>
        <p:spPr/>
        <p:txBody>
          <a:bodyPr/>
          <a:lstStyle/>
          <a:p>
            <a:fld id="{25BF5528-7857-49D6-8073-1FE00C433228}" type="slidenum">
              <a:rPr lang="fr-FR" smtClean="0"/>
              <a:t>‹N°›</a:t>
            </a:fld>
            <a:endParaRPr lang="fr-FR"/>
          </a:p>
        </p:txBody>
      </p:sp>
    </p:spTree>
    <p:extLst>
      <p:ext uri="{BB962C8B-B14F-4D97-AF65-F5344CB8AC3E}">
        <p14:creationId xmlns:p14="http://schemas.microsoft.com/office/powerpoint/2010/main" val="2371947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9A4BB8C-AD8D-C769-8E95-C26E36478CB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679AC8D-147F-5AF3-DE93-F72AC695524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A778E41-A815-0625-AA23-DDC516EA3947}"/>
              </a:ext>
            </a:extLst>
          </p:cNvPr>
          <p:cNvSpPr>
            <a:spLocks noGrp="1"/>
          </p:cNvSpPr>
          <p:nvPr>
            <p:ph type="dt" sz="half" idx="10"/>
          </p:nvPr>
        </p:nvSpPr>
        <p:spPr/>
        <p:txBody>
          <a:bodyPr/>
          <a:lstStyle/>
          <a:p>
            <a:fld id="{43A0518A-1BCC-4D70-BE3F-1478DAAFD22C}" type="datetimeFigureOut">
              <a:rPr lang="fr-FR" smtClean="0"/>
              <a:t>20/05/2025</a:t>
            </a:fld>
            <a:endParaRPr lang="fr-FR"/>
          </a:p>
        </p:txBody>
      </p:sp>
      <p:sp>
        <p:nvSpPr>
          <p:cNvPr id="5" name="Espace réservé du pied de page 4">
            <a:extLst>
              <a:ext uri="{FF2B5EF4-FFF2-40B4-BE49-F238E27FC236}">
                <a16:creationId xmlns:a16="http://schemas.microsoft.com/office/drawing/2014/main" id="{9774A4CA-D32D-B515-5879-0FAAF0B01CB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0DFA36-5E02-B259-D5D6-61A483CD413E}"/>
              </a:ext>
            </a:extLst>
          </p:cNvPr>
          <p:cNvSpPr>
            <a:spLocks noGrp="1"/>
          </p:cNvSpPr>
          <p:nvPr>
            <p:ph type="sldNum" sz="quarter" idx="12"/>
          </p:nvPr>
        </p:nvSpPr>
        <p:spPr/>
        <p:txBody>
          <a:bodyPr/>
          <a:lstStyle/>
          <a:p>
            <a:fld id="{25BF5528-7857-49D6-8073-1FE00C433228}" type="slidenum">
              <a:rPr lang="fr-FR" smtClean="0"/>
              <a:t>‹N°›</a:t>
            </a:fld>
            <a:endParaRPr lang="fr-FR"/>
          </a:p>
        </p:txBody>
      </p:sp>
    </p:spTree>
    <p:extLst>
      <p:ext uri="{BB962C8B-B14F-4D97-AF65-F5344CB8AC3E}">
        <p14:creationId xmlns:p14="http://schemas.microsoft.com/office/powerpoint/2010/main" val="1519457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quare photo">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1" y="585789"/>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2 People having a meeting in an office - one male and one female" title="Microsoft brand photo">
            <a:extLst>
              <a:ext uri="{FF2B5EF4-FFF2-40B4-BE49-F238E27FC236}">
                <a16:creationId xmlns:a16="http://schemas.microsoft.com/office/drawing/2014/main" id="{742599E8-3677-4583-8907-86C3F22BBF5A}"/>
              </a:ext>
            </a:extLst>
          </p:cNvPr>
          <p:cNvPicPr>
            <a:picLocks noChangeAspect="1"/>
          </p:cNvPicPr>
          <p:nvPr/>
        </p:nvPicPr>
        <p:blipFill rotWithShape="1">
          <a:blip r:embed="rId3"/>
          <a:srcRect l="38377" t="33188" r="19015" b="2879"/>
          <a:stretch/>
        </p:blipFill>
        <p:spPr>
          <a:xfrm>
            <a:off x="5333999" y="0"/>
            <a:ext cx="6858001" cy="6858000"/>
          </a:xfrm>
          <a:prstGeom prst="rect">
            <a:avLst/>
          </a:prstGeom>
        </p:spPr>
      </p:pic>
    </p:spTree>
    <p:extLst>
      <p:ext uri="{BB962C8B-B14F-4D97-AF65-F5344CB8AC3E}">
        <p14:creationId xmlns:p14="http://schemas.microsoft.com/office/powerpoint/2010/main" val="2603094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9"/>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2 People having a meeting in an office - one male and one female" title="Microsoft brand photo">
            <a:extLst>
              <a:ext uri="{FF2B5EF4-FFF2-40B4-BE49-F238E27FC236}">
                <a16:creationId xmlns:a16="http://schemas.microsoft.com/office/drawing/2014/main" id="{0C562A70-A793-40A4-9D4E-9422F3AB102B}"/>
              </a:ext>
            </a:extLst>
          </p:cNvPr>
          <p:cNvPicPr>
            <a:picLocks noChangeAspect="1"/>
          </p:cNvPicPr>
          <p:nvPr/>
        </p:nvPicPr>
        <p:blipFill rotWithShape="1">
          <a:blip r:embed="rId3"/>
          <a:srcRect l="38377" t="33188" r="19015" b="2879"/>
          <a:stretch/>
        </p:blipFill>
        <p:spPr>
          <a:xfrm>
            <a:off x="5333999" y="0"/>
            <a:ext cx="6858001" cy="6858000"/>
          </a:xfrm>
          <a:prstGeom prst="rect">
            <a:avLst/>
          </a:prstGeom>
        </p:spPr>
      </p:pic>
    </p:spTree>
    <p:extLst>
      <p:ext uri="{BB962C8B-B14F-4D97-AF65-F5344CB8AC3E}">
        <p14:creationId xmlns:p14="http://schemas.microsoft.com/office/powerpoint/2010/main" val="16548058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apositive de titre">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1" y="585789"/>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2915456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9"/>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410754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wiith photo_white text">
    <p:bg>
      <p:bgRef idx="1001">
        <a:schemeClr val="bg1"/>
      </p:bgRef>
    </p:bg>
    <p:spTree>
      <p:nvGrpSpPr>
        <p:cNvPr id="1" name=""/>
        <p:cNvGrpSpPr/>
        <p:nvPr/>
      </p:nvGrpSpPr>
      <p:grpSpPr>
        <a:xfrm>
          <a:off x="0" y="0"/>
          <a:ext cx="0" cy="0"/>
          <a:chOff x="0" y="0"/>
          <a:chExt cx="0" cy="0"/>
        </a:xfrm>
      </p:grpSpPr>
      <p:pic>
        <p:nvPicPr>
          <p:cNvPr id="7" name="Picture 6" descr="2 People having a meeting in an office - one male and one female" title="Microsoft brand photo">
            <a:extLst>
              <a:ext uri="{FF2B5EF4-FFF2-40B4-BE49-F238E27FC236}">
                <a16:creationId xmlns:a16="http://schemas.microsoft.com/office/drawing/2014/main" id="{447C1B48-3599-4397-9C48-452F94210C41}"/>
              </a:ext>
            </a:extLst>
          </p:cNvPr>
          <p:cNvPicPr>
            <a:picLocks noChangeAspect="1"/>
          </p:cNvPicPr>
          <p:nvPr/>
        </p:nvPicPr>
        <p:blipFill rotWithShape="1">
          <a:blip r:embed="rId2"/>
          <a:srcRect l="5238" t="33188" r="19016" b="2879"/>
          <a:stretch/>
        </p:blipFill>
        <p:spPr>
          <a:xfrm>
            <a:off x="1" y="0"/>
            <a:ext cx="12191999" cy="6858000"/>
          </a:xfrm>
          <a:prstGeom prst="rect">
            <a:avLst/>
          </a:prstGeom>
        </p:spPr>
      </p:pic>
      <p:sp>
        <p:nvSpPr>
          <p:cNvPr id="9" name="Title 1"/>
          <p:cNvSpPr>
            <a:spLocks noGrp="1"/>
          </p:cNvSpPr>
          <p:nvPr>
            <p:ph type="title" hasCustomPrompt="1"/>
          </p:nvPr>
        </p:nvSpPr>
        <p:spPr bwMode="white">
          <a:xfrm>
            <a:off x="584636"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1"/>
            <a:ext cx="5084064" cy="307777"/>
          </a:xfrm>
          <a:noFill/>
        </p:spPr>
        <p:txBody>
          <a:bodyPr wrap="square" lIns="0" tIns="0" rIns="0" bIns="0">
            <a:spAutoFit/>
          </a:bodyPr>
          <a:lstStyle>
            <a:lvl1pPr marL="0" indent="0">
              <a:spcBef>
                <a:spcPts val="0"/>
              </a:spcBef>
              <a:buNone/>
              <a:defRPr sz="20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white - EMF" descr="Microsoft logo white text version">
            <a:extLst>
              <a:ext uri="{FF2B5EF4-FFF2-40B4-BE49-F238E27FC236}">
                <a16:creationId xmlns:a16="http://schemas.microsoft.com/office/drawing/2014/main" id="{AA220987-CAF7-45F3-B22A-77038A8D8133}"/>
              </a:ext>
            </a:extLst>
          </p:cNvPr>
          <p:cNvPicPr>
            <a:picLocks noChangeAspect="1"/>
          </p:cNvPicPr>
          <p:nvPr/>
        </p:nvPicPr>
        <p:blipFill>
          <a:blip r:embed="rId3"/>
          <a:stretch>
            <a:fillRect/>
          </a:stretch>
        </p:blipFill>
        <p:spPr bwMode="black">
          <a:xfrm>
            <a:off x="585217" y="585789"/>
            <a:ext cx="1366245" cy="292608"/>
          </a:xfrm>
          <a:prstGeom prst="rect">
            <a:avLst/>
          </a:prstGeom>
        </p:spPr>
      </p:pic>
    </p:spTree>
    <p:extLst>
      <p:ext uri="{BB962C8B-B14F-4D97-AF65-F5344CB8AC3E}">
        <p14:creationId xmlns:p14="http://schemas.microsoft.com/office/powerpoint/2010/main" val="35387806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Title Slide wiith photo_white text">
    <p:bg>
      <p:bgRef idx="1001">
        <a:schemeClr val="bg1"/>
      </p:bgRef>
    </p:bg>
    <p:spTree>
      <p:nvGrpSpPr>
        <p:cNvPr id="1" name=""/>
        <p:cNvGrpSpPr/>
        <p:nvPr/>
      </p:nvGrpSpPr>
      <p:grpSpPr>
        <a:xfrm>
          <a:off x="0" y="0"/>
          <a:ext cx="0" cy="0"/>
          <a:chOff x="0" y="0"/>
          <a:chExt cx="0" cy="0"/>
        </a:xfrm>
      </p:grpSpPr>
      <p:pic>
        <p:nvPicPr>
          <p:cNvPr id="8" name="Picture 7" descr="close up of a woman's hand, holding Surface" title="Microsoft brand photo">
            <a:extLst>
              <a:ext uri="{FF2B5EF4-FFF2-40B4-BE49-F238E27FC236}">
                <a16:creationId xmlns:a16="http://schemas.microsoft.com/office/drawing/2014/main" id="{318FA0CF-5E44-4B97-A887-911B59732145}"/>
              </a:ext>
            </a:extLst>
          </p:cNvPr>
          <p:cNvPicPr>
            <a:picLocks noChangeAspect="1"/>
          </p:cNvPicPr>
          <p:nvPr/>
        </p:nvPicPr>
        <p:blipFill rotWithShape="1">
          <a:blip r:embed="rId2"/>
          <a:srcRect l="1826" t="8676" r="10432" b="17317"/>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F2D3AFB-5B75-4325-BA38-1E32B2A7997D}"/>
              </a:ext>
            </a:extLst>
          </p:cNvPr>
          <p:cNvSpPr/>
          <p:nvPr/>
        </p:nvSpPr>
        <p:spPr bwMode="auto">
          <a:xfrm>
            <a:off x="0" y="0"/>
            <a:ext cx="9038950" cy="6858000"/>
          </a:xfrm>
          <a:prstGeom prst="rect">
            <a:avLst/>
          </a:prstGeom>
          <a:gradFill flip="none" rotWithShape="1">
            <a:gsLst>
              <a:gs pos="32000">
                <a:schemeClr val="bg2">
                  <a:alpha val="85000"/>
                </a:schemeClr>
              </a:gs>
              <a:gs pos="100000">
                <a:srgbClr val="2C292A">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l" defTabSz="914102" fontAlgn="base">
              <a:spcBef>
                <a:spcPct val="0"/>
              </a:spcBef>
              <a:spcAft>
                <a:spcPct val="0"/>
              </a:spcAft>
            </a:pPr>
            <a:endParaRPr lang="en-US" sz="196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white">
          <a:xfrm>
            <a:off x="584636"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1"/>
            <a:ext cx="5084064" cy="307777"/>
          </a:xfrm>
          <a:noFill/>
        </p:spPr>
        <p:txBody>
          <a:bodyPr wrap="square" lIns="0" tIns="0" rIns="0" bIns="0">
            <a:spAutoFit/>
          </a:bodyPr>
          <a:lstStyle>
            <a:lvl1pPr marL="0" indent="0">
              <a:spcBef>
                <a:spcPts val="0"/>
              </a:spcBef>
              <a:buNone/>
              <a:defRPr sz="20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white - EMF" descr="Microsoft logo white text version">
            <a:extLst>
              <a:ext uri="{FF2B5EF4-FFF2-40B4-BE49-F238E27FC236}">
                <a16:creationId xmlns:a16="http://schemas.microsoft.com/office/drawing/2014/main" id="{AA220987-CAF7-45F3-B22A-77038A8D8133}"/>
              </a:ext>
            </a:extLst>
          </p:cNvPr>
          <p:cNvPicPr>
            <a:picLocks noChangeAspect="1"/>
          </p:cNvPicPr>
          <p:nvPr/>
        </p:nvPicPr>
        <p:blipFill>
          <a:blip r:embed="rId3"/>
          <a:stretch>
            <a:fillRect/>
          </a:stretch>
        </p:blipFill>
        <p:spPr bwMode="black">
          <a:xfrm>
            <a:off x="585217" y="585789"/>
            <a:ext cx="1366245" cy="292608"/>
          </a:xfrm>
          <a:prstGeom prst="rect">
            <a:avLst/>
          </a:prstGeom>
        </p:spPr>
      </p:pic>
    </p:spTree>
    <p:extLst>
      <p:ext uri="{BB962C8B-B14F-4D97-AF65-F5344CB8AC3E}">
        <p14:creationId xmlns:p14="http://schemas.microsoft.com/office/powerpoint/2010/main" val="4889723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fr-FR"/>
              <a:t>Modifiez le style du titre</a:t>
            </a:r>
            <a:endParaRPr lang="en-US"/>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693476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fr-FR"/>
              <a:t>Modifiez le style du titre</a:t>
            </a:r>
            <a:endParaRPr lang="en-US"/>
          </a:p>
        </p:txBody>
      </p:sp>
      <p:sp>
        <p:nvSpPr>
          <p:cNvPr id="3" name="Text Placeholder 2"/>
          <p:cNvSpPr>
            <a:spLocks noGrp="1"/>
          </p:cNvSpPr>
          <p:nvPr>
            <p:ph type="body" sz="quarter" idx="10"/>
          </p:nvPr>
        </p:nvSpPr>
        <p:spPr>
          <a:xfrm>
            <a:off x="584200" y="1435497"/>
            <a:ext cx="11018520" cy="161276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71191104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80928F-7AA8-F764-AF0D-3ECE144E155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852B49F-100A-796E-9C0B-D55EF7D2D71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21E9A14-86BB-1498-CAC3-8B5AA357A47B}"/>
              </a:ext>
            </a:extLst>
          </p:cNvPr>
          <p:cNvSpPr>
            <a:spLocks noGrp="1"/>
          </p:cNvSpPr>
          <p:nvPr>
            <p:ph type="dt" sz="half" idx="10"/>
          </p:nvPr>
        </p:nvSpPr>
        <p:spPr/>
        <p:txBody>
          <a:bodyPr/>
          <a:lstStyle/>
          <a:p>
            <a:fld id="{43A0518A-1BCC-4D70-BE3F-1478DAAFD22C}" type="datetimeFigureOut">
              <a:rPr lang="fr-FR" smtClean="0"/>
              <a:t>20/05/2025</a:t>
            </a:fld>
            <a:endParaRPr lang="fr-FR"/>
          </a:p>
        </p:txBody>
      </p:sp>
      <p:sp>
        <p:nvSpPr>
          <p:cNvPr id="5" name="Espace réservé du pied de page 4">
            <a:extLst>
              <a:ext uri="{FF2B5EF4-FFF2-40B4-BE49-F238E27FC236}">
                <a16:creationId xmlns:a16="http://schemas.microsoft.com/office/drawing/2014/main" id="{6365367B-27D7-87A1-260A-688FD7D8B5B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DED8BBF-4887-6C76-80F5-715F5F9E72B7}"/>
              </a:ext>
            </a:extLst>
          </p:cNvPr>
          <p:cNvSpPr>
            <a:spLocks noGrp="1"/>
          </p:cNvSpPr>
          <p:nvPr>
            <p:ph type="sldNum" sz="quarter" idx="12"/>
          </p:nvPr>
        </p:nvSpPr>
        <p:spPr/>
        <p:txBody>
          <a:bodyPr/>
          <a:lstStyle/>
          <a:p>
            <a:fld id="{25BF5528-7857-49D6-8073-1FE00C433228}" type="slidenum">
              <a:rPr lang="fr-FR" smtClean="0"/>
              <a:t>‹N°›</a:t>
            </a:fld>
            <a:endParaRPr lang="fr-FR"/>
          </a:p>
        </p:txBody>
      </p:sp>
      <p:sp>
        <p:nvSpPr>
          <p:cNvPr id="7" name="Rectangle 6">
            <a:extLst>
              <a:ext uri="{FF2B5EF4-FFF2-40B4-BE49-F238E27FC236}">
                <a16:creationId xmlns:a16="http://schemas.microsoft.com/office/drawing/2014/main" id="{16A55392-5D6F-753E-41D8-1DD9749CB47E}"/>
              </a:ext>
            </a:extLst>
          </p:cNvPr>
          <p:cNvSpPr/>
          <p:nvPr userDrawn="1"/>
        </p:nvSpPr>
        <p:spPr>
          <a:xfrm>
            <a:off x="-1" y="-20564"/>
            <a:ext cx="12191999" cy="6959245"/>
          </a:xfrm>
          <a:prstGeom prst="rect">
            <a:avLst/>
          </a:prstGeom>
          <a:solidFill>
            <a:srgbClr val="F1F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17021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fr-FR"/>
              <a:t>Modifiez le style du titre</a:t>
            </a:r>
            <a:endParaRPr lang="en-US"/>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9074044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fr-FR"/>
              <a:t>Modifiez le style du titre</a:t>
            </a:r>
            <a:endParaRPr lang="en-US"/>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0983919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re seu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255148854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37362365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fr-FR"/>
              <a:t>Modifiez le style du titre</a:t>
            </a:r>
            <a:endParaRPr lang="en-US"/>
          </a:p>
        </p:txBody>
      </p:sp>
    </p:spTree>
    <p:extLst>
      <p:ext uri="{BB962C8B-B14F-4D97-AF65-F5344CB8AC3E}">
        <p14:creationId xmlns:p14="http://schemas.microsoft.com/office/powerpoint/2010/main" val="15759597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fr-FR"/>
              <a:t>Cliquez pour modifier les styles du texte du masque</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0543379"/>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875002"/>
            <a:ext cx="4161981" cy="1107996"/>
          </a:xfrm>
        </p:spPr>
        <p:txBody>
          <a:bodyPr wrap="square" rIns="0" anchor="ctr" anchorCtr="0">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84812051"/>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5"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quare Photo body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8606553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237934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20946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01BF3B-E84D-E468-373E-6DB30525F2C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C7EF539-1302-A024-4326-D99D366F458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04FA149-ADA6-DC6F-E023-6C70E690BD5C}"/>
              </a:ext>
            </a:extLst>
          </p:cNvPr>
          <p:cNvSpPr>
            <a:spLocks noGrp="1"/>
          </p:cNvSpPr>
          <p:nvPr>
            <p:ph type="dt" sz="half" idx="10"/>
          </p:nvPr>
        </p:nvSpPr>
        <p:spPr/>
        <p:txBody>
          <a:bodyPr/>
          <a:lstStyle/>
          <a:p>
            <a:fld id="{43A0518A-1BCC-4D70-BE3F-1478DAAFD22C}" type="datetimeFigureOut">
              <a:rPr lang="fr-FR" smtClean="0"/>
              <a:t>20/05/2025</a:t>
            </a:fld>
            <a:endParaRPr lang="fr-FR"/>
          </a:p>
        </p:txBody>
      </p:sp>
      <p:sp>
        <p:nvSpPr>
          <p:cNvPr id="5" name="Espace réservé du pied de page 4">
            <a:extLst>
              <a:ext uri="{FF2B5EF4-FFF2-40B4-BE49-F238E27FC236}">
                <a16:creationId xmlns:a16="http://schemas.microsoft.com/office/drawing/2014/main" id="{98C4A13B-96AF-1412-68F8-6C100FAE30B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26FFFB-C1A8-B832-98FC-AA50F9B49AFD}"/>
              </a:ext>
            </a:extLst>
          </p:cNvPr>
          <p:cNvSpPr>
            <a:spLocks noGrp="1"/>
          </p:cNvSpPr>
          <p:nvPr>
            <p:ph type="sldNum" sz="quarter" idx="12"/>
          </p:nvPr>
        </p:nvSpPr>
        <p:spPr/>
        <p:txBody>
          <a:bodyPr/>
          <a:lstStyle/>
          <a:p>
            <a:fld id="{25BF5528-7857-49D6-8073-1FE00C433228}" type="slidenum">
              <a:rPr lang="fr-FR" smtClean="0"/>
              <a:t>‹N°›</a:t>
            </a:fld>
            <a:endParaRPr lang="fr-FR"/>
          </a:p>
        </p:txBody>
      </p:sp>
    </p:spTree>
    <p:extLst>
      <p:ext uri="{BB962C8B-B14F-4D97-AF65-F5344CB8AC3E}">
        <p14:creationId xmlns:p14="http://schemas.microsoft.com/office/powerpoint/2010/main" val="3088329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1110979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Vide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341543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93494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45452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1802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1465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94170357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35051381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fr-FR"/>
              <a:t>Modifiez le style du titre</a:t>
            </a:r>
            <a:endParaRPr lang="en-US"/>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89973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re et texte">
    <p:spTree>
      <p:nvGrpSpPr>
        <p:cNvPr id="1" name=""/>
        <p:cNvGrpSpPr/>
        <p:nvPr/>
      </p:nvGrpSpPr>
      <p:grpSpPr>
        <a:xfrm>
          <a:off x="0" y="0"/>
          <a:ext cx="0" cy="0"/>
          <a:chOff x="0" y="0"/>
          <a:chExt cx="0" cy="0"/>
        </a:xfrm>
      </p:grpSpPr>
      <p:sp>
        <p:nvSpPr>
          <p:cNvPr id="2" name="Title 1"/>
          <p:cNvSpPr>
            <a:spLocks noGrp="1"/>
          </p:cNvSpPr>
          <p:nvPr>
            <p:ph type="title"/>
          </p:nvPr>
        </p:nvSpPr>
        <p:spPr>
          <a:xfrm>
            <a:off x="269240" y="145978"/>
            <a:ext cx="11655840" cy="554061"/>
          </a:xfrm>
        </p:spPr>
        <p:txBody>
          <a:bodyPr/>
          <a:lstStyle/>
          <a:p>
            <a:r>
              <a:rPr lang="fr-FR"/>
              <a:t>Modifiez le style du titre</a:t>
            </a:r>
            <a:endParaRPr lang="en-US"/>
          </a:p>
        </p:txBody>
      </p:sp>
      <p:sp>
        <p:nvSpPr>
          <p:cNvPr id="3" name="Text Placeholder 2"/>
          <p:cNvSpPr>
            <a:spLocks noGrp="1"/>
          </p:cNvSpPr>
          <p:nvPr>
            <p:ph type="body"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42310110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69AD6-3275-68EE-AD2D-CF0DBC076A0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1FFA814-05E2-5B8D-6E6E-1BF1608E895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4964B61-4A49-2DBE-9CA8-6AA4A57A627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B2C8ED6-E1DF-4FF0-3FAD-35F88C4F191B}"/>
              </a:ext>
            </a:extLst>
          </p:cNvPr>
          <p:cNvSpPr>
            <a:spLocks noGrp="1"/>
          </p:cNvSpPr>
          <p:nvPr>
            <p:ph type="dt" sz="half" idx="10"/>
          </p:nvPr>
        </p:nvSpPr>
        <p:spPr/>
        <p:txBody>
          <a:bodyPr/>
          <a:lstStyle/>
          <a:p>
            <a:fld id="{43A0518A-1BCC-4D70-BE3F-1478DAAFD22C}" type="datetimeFigureOut">
              <a:rPr lang="fr-FR" smtClean="0"/>
              <a:t>20/05/2025</a:t>
            </a:fld>
            <a:endParaRPr lang="fr-FR"/>
          </a:p>
        </p:txBody>
      </p:sp>
      <p:sp>
        <p:nvSpPr>
          <p:cNvPr id="6" name="Espace réservé du pied de page 5">
            <a:extLst>
              <a:ext uri="{FF2B5EF4-FFF2-40B4-BE49-F238E27FC236}">
                <a16:creationId xmlns:a16="http://schemas.microsoft.com/office/drawing/2014/main" id="{6252807C-6392-7981-4D55-A264CD23DC0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23DC4BB-3202-D7BA-FFA8-25BE5190942B}"/>
              </a:ext>
            </a:extLst>
          </p:cNvPr>
          <p:cNvSpPr>
            <a:spLocks noGrp="1"/>
          </p:cNvSpPr>
          <p:nvPr>
            <p:ph type="sldNum" sz="quarter" idx="12"/>
          </p:nvPr>
        </p:nvSpPr>
        <p:spPr/>
        <p:txBody>
          <a:bodyPr/>
          <a:lstStyle/>
          <a:p>
            <a:fld id="{25BF5528-7857-49D6-8073-1FE00C433228}" type="slidenum">
              <a:rPr lang="fr-FR" smtClean="0"/>
              <a:t>‹N°›</a:t>
            </a:fld>
            <a:endParaRPr lang="fr-FR"/>
          </a:p>
        </p:txBody>
      </p:sp>
    </p:spTree>
    <p:extLst>
      <p:ext uri="{BB962C8B-B14F-4D97-AF65-F5344CB8AC3E}">
        <p14:creationId xmlns:p14="http://schemas.microsoft.com/office/powerpoint/2010/main" val="17459010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6" name="Text Placeholder 5"/>
          <p:cNvSpPr>
            <a:spLocks noGrp="1"/>
          </p:cNvSpPr>
          <p:nvPr>
            <p:ph type="body" sz="quarter" idx="10"/>
          </p:nvPr>
        </p:nvSpPr>
        <p:spPr>
          <a:xfrm>
            <a:off x="269240" y="1189178"/>
            <a:ext cx="11653523" cy="1605504"/>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pic>
        <p:nvPicPr>
          <p:cNvPr id="4" name="Picture 3">
            <a:extLst>
              <a:ext uri="{FF2B5EF4-FFF2-40B4-BE49-F238E27FC236}">
                <a16:creationId xmlns:a16="http://schemas.microsoft.com/office/drawing/2014/main" id="{11A1FB01-52A9-4420-B13C-340A3E691F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invGray">
          <a:xfrm>
            <a:off x="11003623" y="6502106"/>
            <a:ext cx="1020610" cy="218660"/>
          </a:xfrm>
          <a:prstGeom prst="rect">
            <a:avLst/>
          </a:prstGeom>
        </p:spPr>
      </p:pic>
    </p:spTree>
    <p:extLst>
      <p:ext uri="{BB962C8B-B14F-4D97-AF65-F5344CB8AC3E}">
        <p14:creationId xmlns:p14="http://schemas.microsoft.com/office/powerpoint/2010/main" val="152805469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4FFDC5-FD22-45CC-A577-4D968306D64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7E383DB-F5D2-4840-ABF3-0615254AD3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5191132-944C-4228-893E-8BC7B8350F6C}"/>
              </a:ext>
            </a:extLst>
          </p:cNvPr>
          <p:cNvSpPr>
            <a:spLocks noGrp="1"/>
          </p:cNvSpPr>
          <p:nvPr>
            <p:ph type="dt" sz="half" idx="10"/>
          </p:nvPr>
        </p:nvSpPr>
        <p:spPr/>
        <p:txBody>
          <a:bodyPr/>
          <a:lstStyle/>
          <a:p>
            <a:endParaRPr lang="de-DE"/>
          </a:p>
        </p:txBody>
      </p:sp>
      <p:sp>
        <p:nvSpPr>
          <p:cNvPr id="5" name="Espace réservé du pied de page 4">
            <a:extLst>
              <a:ext uri="{FF2B5EF4-FFF2-40B4-BE49-F238E27FC236}">
                <a16:creationId xmlns:a16="http://schemas.microsoft.com/office/drawing/2014/main" id="{23C686A0-E0BE-4020-945A-7DBB08678C62}"/>
              </a:ext>
            </a:extLst>
          </p:cNvPr>
          <p:cNvSpPr>
            <a:spLocks noGrp="1"/>
          </p:cNvSpPr>
          <p:nvPr>
            <p:ph type="ftr" sz="quarter" idx="11"/>
          </p:nvPr>
        </p:nvSpPr>
        <p:spPr/>
        <p:txBody>
          <a:bodyPr/>
          <a:lstStyle/>
          <a:p>
            <a:r>
              <a:rPr lang="de-DE"/>
              <a:t>Sanofi - strategic action pla</a:t>
            </a:r>
          </a:p>
        </p:txBody>
      </p:sp>
      <p:sp>
        <p:nvSpPr>
          <p:cNvPr id="6" name="Espace réservé du numéro de diapositive 5">
            <a:extLst>
              <a:ext uri="{FF2B5EF4-FFF2-40B4-BE49-F238E27FC236}">
                <a16:creationId xmlns:a16="http://schemas.microsoft.com/office/drawing/2014/main" id="{074DFBB5-30A5-4F75-BC59-A307759B73ED}"/>
              </a:ext>
            </a:extLst>
          </p:cNvPr>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4243045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90810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1CF3DB-2279-4D9B-843B-2750ED8513C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C27BE68-8BC3-41C6-B78E-B4F9D975F1F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082BCE4-2F88-4078-9D7D-399145DC49DB}"/>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C02DEC42-D492-4C50-80E0-B4E44192CC6E}"/>
              </a:ext>
            </a:extLst>
          </p:cNvPr>
          <p:cNvSpPr>
            <a:spLocks noGrp="1"/>
          </p:cNvSpPr>
          <p:nvPr>
            <p:ph type="ftr" sz="quarter" idx="11"/>
          </p:nvPr>
        </p:nvSpPr>
        <p:spPr/>
        <p:txBody>
          <a:bodyPr/>
          <a:lstStyle/>
          <a:p>
            <a:r>
              <a:rPr lang="fr-FR"/>
              <a:t>Sanofi - strategic action pla</a:t>
            </a:r>
          </a:p>
        </p:txBody>
      </p:sp>
      <p:sp>
        <p:nvSpPr>
          <p:cNvPr id="6" name="Espace réservé du numéro de diapositive 5">
            <a:extLst>
              <a:ext uri="{FF2B5EF4-FFF2-40B4-BE49-F238E27FC236}">
                <a16:creationId xmlns:a16="http://schemas.microsoft.com/office/drawing/2014/main" id="{B7945BC9-B225-4474-9BB0-D9EB149B77AA}"/>
              </a:ext>
            </a:extLst>
          </p:cNvPr>
          <p:cNvSpPr>
            <a:spLocks noGrp="1"/>
          </p:cNvSpPr>
          <p:nvPr>
            <p:ph type="sldNum" sz="quarter" idx="12"/>
          </p:nvPr>
        </p:nvSpPr>
        <p:spPr/>
        <p:txBody>
          <a:bodyPr/>
          <a:lstStyle/>
          <a:p>
            <a:fld id="{A6472FF3-9B11-4EBC-AD74-EB6815C012F2}" type="slidenum">
              <a:rPr lang="fr-FR" smtClean="0"/>
              <a:t>‹N°›</a:t>
            </a:fld>
            <a:endParaRPr lang="fr-FR"/>
          </a:p>
        </p:txBody>
      </p:sp>
    </p:spTree>
    <p:extLst>
      <p:ext uri="{BB962C8B-B14F-4D97-AF65-F5344CB8AC3E}">
        <p14:creationId xmlns:p14="http://schemas.microsoft.com/office/powerpoint/2010/main" val="1974468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EEF33-108F-974C-0EA0-0C7648078C9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CCD0412-BFD5-F4AE-63F2-36144231D7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1B9640A-E89E-66A7-0975-359FE3D2BFC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A9F6620-4423-5621-E6B2-BAAD64CEC3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1B3873B-E8EC-333D-6326-1A7BEAECC3B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CAA13E2-5A1C-D2AC-F1C1-8AE1E1346AB8}"/>
              </a:ext>
            </a:extLst>
          </p:cNvPr>
          <p:cNvSpPr>
            <a:spLocks noGrp="1"/>
          </p:cNvSpPr>
          <p:nvPr>
            <p:ph type="dt" sz="half" idx="10"/>
          </p:nvPr>
        </p:nvSpPr>
        <p:spPr/>
        <p:txBody>
          <a:bodyPr/>
          <a:lstStyle/>
          <a:p>
            <a:fld id="{43A0518A-1BCC-4D70-BE3F-1478DAAFD22C}" type="datetimeFigureOut">
              <a:rPr lang="fr-FR" smtClean="0"/>
              <a:t>20/05/2025</a:t>
            </a:fld>
            <a:endParaRPr lang="fr-FR"/>
          </a:p>
        </p:txBody>
      </p:sp>
      <p:sp>
        <p:nvSpPr>
          <p:cNvPr id="8" name="Espace réservé du pied de page 7">
            <a:extLst>
              <a:ext uri="{FF2B5EF4-FFF2-40B4-BE49-F238E27FC236}">
                <a16:creationId xmlns:a16="http://schemas.microsoft.com/office/drawing/2014/main" id="{465EDCAA-2FB9-73E8-FFA2-B25FC694B39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F63F35D-F2BA-B443-1FE9-7AFCDDF1838F}"/>
              </a:ext>
            </a:extLst>
          </p:cNvPr>
          <p:cNvSpPr>
            <a:spLocks noGrp="1"/>
          </p:cNvSpPr>
          <p:nvPr>
            <p:ph type="sldNum" sz="quarter" idx="12"/>
          </p:nvPr>
        </p:nvSpPr>
        <p:spPr/>
        <p:txBody>
          <a:bodyPr/>
          <a:lstStyle/>
          <a:p>
            <a:fld id="{25BF5528-7857-49D6-8073-1FE00C433228}" type="slidenum">
              <a:rPr lang="fr-FR" smtClean="0"/>
              <a:t>‹N°›</a:t>
            </a:fld>
            <a:endParaRPr lang="fr-FR"/>
          </a:p>
        </p:txBody>
      </p:sp>
    </p:spTree>
    <p:extLst>
      <p:ext uri="{BB962C8B-B14F-4D97-AF65-F5344CB8AC3E}">
        <p14:creationId xmlns:p14="http://schemas.microsoft.com/office/powerpoint/2010/main" val="1749733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E59AE4-7BD9-6C6E-56FC-850EC1615C6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014E0E4-BB3D-D76C-E2EA-3D720A0B3D45}"/>
              </a:ext>
            </a:extLst>
          </p:cNvPr>
          <p:cNvSpPr>
            <a:spLocks noGrp="1"/>
          </p:cNvSpPr>
          <p:nvPr>
            <p:ph type="dt" sz="half" idx="10"/>
          </p:nvPr>
        </p:nvSpPr>
        <p:spPr/>
        <p:txBody>
          <a:bodyPr/>
          <a:lstStyle/>
          <a:p>
            <a:fld id="{43A0518A-1BCC-4D70-BE3F-1478DAAFD22C}" type="datetimeFigureOut">
              <a:rPr lang="fr-FR" smtClean="0"/>
              <a:t>20/05/2025</a:t>
            </a:fld>
            <a:endParaRPr lang="fr-FR"/>
          </a:p>
        </p:txBody>
      </p:sp>
      <p:sp>
        <p:nvSpPr>
          <p:cNvPr id="4" name="Espace réservé du pied de page 3">
            <a:extLst>
              <a:ext uri="{FF2B5EF4-FFF2-40B4-BE49-F238E27FC236}">
                <a16:creationId xmlns:a16="http://schemas.microsoft.com/office/drawing/2014/main" id="{CA28A789-2763-C83F-3967-55FA635F4E5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7593F55-E056-0C51-763C-B23448807A86}"/>
              </a:ext>
            </a:extLst>
          </p:cNvPr>
          <p:cNvSpPr>
            <a:spLocks noGrp="1"/>
          </p:cNvSpPr>
          <p:nvPr>
            <p:ph type="sldNum" sz="quarter" idx="12"/>
          </p:nvPr>
        </p:nvSpPr>
        <p:spPr/>
        <p:txBody>
          <a:bodyPr/>
          <a:lstStyle/>
          <a:p>
            <a:fld id="{25BF5528-7857-49D6-8073-1FE00C433228}" type="slidenum">
              <a:rPr lang="fr-FR" smtClean="0"/>
              <a:t>‹N°›</a:t>
            </a:fld>
            <a:endParaRPr lang="fr-FR"/>
          </a:p>
        </p:txBody>
      </p:sp>
    </p:spTree>
    <p:extLst>
      <p:ext uri="{BB962C8B-B14F-4D97-AF65-F5344CB8AC3E}">
        <p14:creationId xmlns:p14="http://schemas.microsoft.com/office/powerpoint/2010/main" val="378509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AA942CA-A21B-3B2E-E753-A30717D925F3}"/>
              </a:ext>
            </a:extLst>
          </p:cNvPr>
          <p:cNvSpPr>
            <a:spLocks noGrp="1"/>
          </p:cNvSpPr>
          <p:nvPr>
            <p:ph type="dt" sz="half" idx="10"/>
          </p:nvPr>
        </p:nvSpPr>
        <p:spPr/>
        <p:txBody>
          <a:bodyPr/>
          <a:lstStyle/>
          <a:p>
            <a:fld id="{43A0518A-1BCC-4D70-BE3F-1478DAAFD22C}" type="datetimeFigureOut">
              <a:rPr lang="fr-FR" smtClean="0"/>
              <a:t>20/05/2025</a:t>
            </a:fld>
            <a:endParaRPr lang="fr-FR"/>
          </a:p>
        </p:txBody>
      </p:sp>
      <p:sp>
        <p:nvSpPr>
          <p:cNvPr id="3" name="Espace réservé du pied de page 2">
            <a:extLst>
              <a:ext uri="{FF2B5EF4-FFF2-40B4-BE49-F238E27FC236}">
                <a16:creationId xmlns:a16="http://schemas.microsoft.com/office/drawing/2014/main" id="{8A798D8D-833C-E1C4-8B6E-DCFDFBDA29D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6869E54-E00F-6B36-5F99-227CB4562356}"/>
              </a:ext>
            </a:extLst>
          </p:cNvPr>
          <p:cNvSpPr>
            <a:spLocks noGrp="1"/>
          </p:cNvSpPr>
          <p:nvPr>
            <p:ph type="sldNum" sz="quarter" idx="12"/>
          </p:nvPr>
        </p:nvSpPr>
        <p:spPr/>
        <p:txBody>
          <a:bodyPr/>
          <a:lstStyle/>
          <a:p>
            <a:fld id="{25BF5528-7857-49D6-8073-1FE00C433228}" type="slidenum">
              <a:rPr lang="fr-FR" smtClean="0"/>
              <a:t>‹N°›</a:t>
            </a:fld>
            <a:endParaRPr lang="fr-FR"/>
          </a:p>
        </p:txBody>
      </p:sp>
    </p:spTree>
    <p:extLst>
      <p:ext uri="{BB962C8B-B14F-4D97-AF65-F5344CB8AC3E}">
        <p14:creationId xmlns:p14="http://schemas.microsoft.com/office/powerpoint/2010/main" val="2080945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E15BD6-AA17-40BB-D23C-17D6A762FFA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7FA6224-6C0B-3A85-D9A8-3E288F7ADC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CDA067D-CBEB-333F-FB42-DE35AA7663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02B29BE-DB58-6FE6-E64F-D1828719CF0F}"/>
              </a:ext>
            </a:extLst>
          </p:cNvPr>
          <p:cNvSpPr>
            <a:spLocks noGrp="1"/>
          </p:cNvSpPr>
          <p:nvPr>
            <p:ph type="dt" sz="half" idx="10"/>
          </p:nvPr>
        </p:nvSpPr>
        <p:spPr/>
        <p:txBody>
          <a:bodyPr/>
          <a:lstStyle/>
          <a:p>
            <a:fld id="{43A0518A-1BCC-4D70-BE3F-1478DAAFD22C}" type="datetimeFigureOut">
              <a:rPr lang="fr-FR" smtClean="0"/>
              <a:t>20/05/2025</a:t>
            </a:fld>
            <a:endParaRPr lang="fr-FR"/>
          </a:p>
        </p:txBody>
      </p:sp>
      <p:sp>
        <p:nvSpPr>
          <p:cNvPr id="6" name="Espace réservé du pied de page 5">
            <a:extLst>
              <a:ext uri="{FF2B5EF4-FFF2-40B4-BE49-F238E27FC236}">
                <a16:creationId xmlns:a16="http://schemas.microsoft.com/office/drawing/2014/main" id="{A43179DB-C12E-D474-A029-772A043C257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69964AE-DCFC-1B94-AF5C-1710676E8FE1}"/>
              </a:ext>
            </a:extLst>
          </p:cNvPr>
          <p:cNvSpPr>
            <a:spLocks noGrp="1"/>
          </p:cNvSpPr>
          <p:nvPr>
            <p:ph type="sldNum" sz="quarter" idx="12"/>
          </p:nvPr>
        </p:nvSpPr>
        <p:spPr/>
        <p:txBody>
          <a:bodyPr/>
          <a:lstStyle/>
          <a:p>
            <a:fld id="{25BF5528-7857-49D6-8073-1FE00C433228}" type="slidenum">
              <a:rPr lang="fr-FR" smtClean="0"/>
              <a:t>‹N°›</a:t>
            </a:fld>
            <a:endParaRPr lang="fr-FR"/>
          </a:p>
        </p:txBody>
      </p:sp>
    </p:spTree>
    <p:extLst>
      <p:ext uri="{BB962C8B-B14F-4D97-AF65-F5344CB8AC3E}">
        <p14:creationId xmlns:p14="http://schemas.microsoft.com/office/powerpoint/2010/main" val="2854535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2DCAC2-78BC-606A-5CA1-6D21797E56E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BBC7AE2-CAF8-4676-0520-DF95ADD559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17497CF-B413-46C8-1B7F-B134D397FB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32229D7-689C-2263-764F-DE0ECCDFD294}"/>
              </a:ext>
            </a:extLst>
          </p:cNvPr>
          <p:cNvSpPr>
            <a:spLocks noGrp="1"/>
          </p:cNvSpPr>
          <p:nvPr>
            <p:ph type="dt" sz="half" idx="10"/>
          </p:nvPr>
        </p:nvSpPr>
        <p:spPr/>
        <p:txBody>
          <a:bodyPr/>
          <a:lstStyle/>
          <a:p>
            <a:fld id="{43A0518A-1BCC-4D70-BE3F-1478DAAFD22C}" type="datetimeFigureOut">
              <a:rPr lang="fr-FR" smtClean="0"/>
              <a:t>20/05/2025</a:t>
            </a:fld>
            <a:endParaRPr lang="fr-FR"/>
          </a:p>
        </p:txBody>
      </p:sp>
      <p:sp>
        <p:nvSpPr>
          <p:cNvPr id="6" name="Espace réservé du pied de page 5">
            <a:extLst>
              <a:ext uri="{FF2B5EF4-FFF2-40B4-BE49-F238E27FC236}">
                <a16:creationId xmlns:a16="http://schemas.microsoft.com/office/drawing/2014/main" id="{D3B3D174-0629-526D-B599-865CBE0415A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8F5BBFE-43D4-4198-4FD9-F5FDA699A63A}"/>
              </a:ext>
            </a:extLst>
          </p:cNvPr>
          <p:cNvSpPr>
            <a:spLocks noGrp="1"/>
          </p:cNvSpPr>
          <p:nvPr>
            <p:ph type="sldNum" sz="quarter" idx="12"/>
          </p:nvPr>
        </p:nvSpPr>
        <p:spPr/>
        <p:txBody>
          <a:bodyPr/>
          <a:lstStyle/>
          <a:p>
            <a:fld id="{25BF5528-7857-49D6-8073-1FE00C433228}" type="slidenum">
              <a:rPr lang="fr-FR" smtClean="0"/>
              <a:t>‹N°›</a:t>
            </a:fld>
            <a:endParaRPr lang="fr-FR"/>
          </a:p>
        </p:txBody>
      </p:sp>
    </p:spTree>
    <p:extLst>
      <p:ext uri="{BB962C8B-B14F-4D97-AF65-F5344CB8AC3E}">
        <p14:creationId xmlns:p14="http://schemas.microsoft.com/office/powerpoint/2010/main" val="3299829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1.emf"/><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3.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3.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2.png"/><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2AF2779-D890-48AD-CCCE-B8C3EAB13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1D719FA-65AF-9C0E-D33B-87FF7FB63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88BC38-FFB9-6E64-9574-FACE6B481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A0518A-1BCC-4D70-BE3F-1478DAAFD22C}" type="datetimeFigureOut">
              <a:rPr lang="fr-FR" smtClean="0"/>
              <a:t>20/05/2025</a:t>
            </a:fld>
            <a:endParaRPr lang="fr-FR"/>
          </a:p>
        </p:txBody>
      </p:sp>
      <p:sp>
        <p:nvSpPr>
          <p:cNvPr id="5" name="Espace réservé du pied de page 4">
            <a:extLst>
              <a:ext uri="{FF2B5EF4-FFF2-40B4-BE49-F238E27FC236}">
                <a16:creationId xmlns:a16="http://schemas.microsoft.com/office/drawing/2014/main" id="{F8B2218B-63BA-1F8C-EA13-B2029C04A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1A3F4A4-43FA-19D1-76CD-0118CDCE02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BF5528-7857-49D6-8073-1FE00C433228}" type="slidenum">
              <a:rPr lang="fr-FR" smtClean="0"/>
              <a:t>‹N°›</a:t>
            </a:fld>
            <a:endParaRPr lang="fr-FR"/>
          </a:p>
        </p:txBody>
      </p:sp>
    </p:spTree>
    <p:extLst>
      <p:ext uri="{BB962C8B-B14F-4D97-AF65-F5344CB8AC3E}">
        <p14:creationId xmlns:p14="http://schemas.microsoft.com/office/powerpoint/2010/main" val="3848259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333374"/>
            <a:ext cx="11151917" cy="1114425"/>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p:ph type="body" idx="1"/>
          </p:nvPr>
        </p:nvSpPr>
        <p:spPr>
          <a:xfrm>
            <a:off x="520836" y="1447800"/>
            <a:ext cx="11155093" cy="433993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3950120"/>
      </p:ext>
    </p:extLst>
  </p:cSld>
  <p:clrMap bg1="lt1" tx1="dk1" bg2="lt2" tx2="dk2" accent1="accent1" accent2="accent2" accent3="accent3" accent4="accent4" accent5="accent5" accent6="accent6" hlink="hlink" folHlink="folHlink"/>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solidFill>
            <a:schemeClr val="tx1"/>
          </a:solidFill>
          <a:effectLst/>
          <a:latin typeface="Segoe UI Semibold" panose="020B0702040204020203" pitchFamily="34" charset="0"/>
          <a:ea typeface="+mn-ea"/>
          <a:cs typeface="Segoe UI Semibold" panose="020B0702040204020203" pitchFamily="34" charset="0"/>
        </a:defRPr>
      </a:lvl1pPr>
    </p:titleStyle>
    <p:bodyStyle>
      <a:lvl1pPr marL="320040" marR="0" indent="-320040"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solidFill>
            <a:schemeClr val="tx1"/>
          </a:soli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solidFill>
            <a:schemeClr val="tx1"/>
          </a:soli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solidFill>
            <a:schemeClr val="tx1"/>
          </a:soli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solidFill>
            <a:schemeClr val="tx1"/>
          </a:soli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fr-FR"/>
              <a:t>Modifiez le style du titre</a:t>
            </a:r>
            <a:endParaRPr lang="en-US"/>
          </a:p>
        </p:txBody>
      </p:sp>
      <p:sp>
        <p:nvSpPr>
          <p:cNvPr id="4" name="Text Placeholder 3"/>
          <p:cNvSpPr>
            <a:spLocks noGrp="1"/>
          </p:cNvSpPr>
          <p:nvPr>
            <p:ph type="body" idx="1"/>
          </p:nvPr>
        </p:nvSpPr>
        <p:spPr>
          <a:xfrm>
            <a:off x="584200" y="1435504"/>
            <a:ext cx="11018520" cy="1612749"/>
          </a:xfrm>
          <a:prstGeom prst="rect">
            <a:avLst/>
          </a:prstGeom>
        </p:spPr>
        <p:txBody>
          <a:bodyPr vert="horz" wrap="square" lIns="0" tIns="0" rIns="0" bIns="0" rtlCol="0">
            <a:sp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p:nvPicPr>
        <p:blipFill>
          <a:blip r:embed="rId34"/>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48" name="Date Placeholder 3">
            <a:extLst>
              <a:ext uri="{FF2B5EF4-FFF2-40B4-BE49-F238E27FC236}">
                <a16:creationId xmlns:a16="http://schemas.microsoft.com/office/drawing/2014/main" id="{65372BCB-F811-4E9C-908B-5A8D25AD75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endParaRPr lang="fr-FR"/>
          </a:p>
        </p:txBody>
      </p:sp>
      <p:sp>
        <p:nvSpPr>
          <p:cNvPr id="50" name="Footer Placeholder 4">
            <a:extLst>
              <a:ext uri="{FF2B5EF4-FFF2-40B4-BE49-F238E27FC236}">
                <a16:creationId xmlns:a16="http://schemas.microsoft.com/office/drawing/2014/main" id="{ACE254ED-A4F3-4FF5-A986-FE5C1472E0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r>
              <a:rPr lang="fr-FR"/>
              <a:t>Sanofi - strategic action pla</a:t>
            </a:r>
          </a:p>
        </p:txBody>
      </p:sp>
      <p:sp>
        <p:nvSpPr>
          <p:cNvPr id="51" name="Slide Number Placeholder 5">
            <a:extLst>
              <a:ext uri="{FF2B5EF4-FFF2-40B4-BE49-F238E27FC236}">
                <a16:creationId xmlns:a16="http://schemas.microsoft.com/office/drawing/2014/main" id="{E933511C-D014-4494-B53B-C14853A29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0FBA053C-0071-4FFA-A457-40F432993BAE}" type="slidenum">
              <a:rPr lang="fr-FR" smtClean="0"/>
              <a:pPr/>
              <a:t>‹N°›</a:t>
            </a:fld>
            <a:endParaRPr lang="fr-FR"/>
          </a:p>
        </p:txBody>
      </p:sp>
      <p:pic>
        <p:nvPicPr>
          <p:cNvPr id="6" name="Image 5">
            <a:extLst>
              <a:ext uri="{FF2B5EF4-FFF2-40B4-BE49-F238E27FC236}">
                <a16:creationId xmlns:a16="http://schemas.microsoft.com/office/drawing/2014/main" id="{2FC39E64-17CA-43BC-B2EE-B02A4EE132FB}"/>
              </a:ext>
            </a:extLst>
          </p:cNvPr>
          <p:cNvPicPr>
            <a:picLocks noChangeAspect="1"/>
          </p:cNvPicPr>
          <p:nvPr userDrawn="1"/>
        </p:nvPicPr>
        <p:blipFill>
          <a:blip r:embed="rId35"/>
          <a:stretch>
            <a:fillRect/>
          </a:stretch>
        </p:blipFill>
        <p:spPr>
          <a:xfrm>
            <a:off x="342757" y="6356350"/>
            <a:ext cx="1276359" cy="438153"/>
          </a:xfrm>
          <a:prstGeom prst="rect">
            <a:avLst/>
          </a:prstGeom>
        </p:spPr>
      </p:pic>
      <p:pic>
        <p:nvPicPr>
          <p:cNvPr id="34" name="Image 33">
            <a:extLst>
              <a:ext uri="{FF2B5EF4-FFF2-40B4-BE49-F238E27FC236}">
                <a16:creationId xmlns:a16="http://schemas.microsoft.com/office/drawing/2014/main" id="{81426070-353D-4C1D-B080-36FAC8C549D0}"/>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0782450" y="332233"/>
            <a:ext cx="1063451" cy="886983"/>
          </a:xfrm>
          <a:prstGeom prst="rect">
            <a:avLst/>
          </a:prstGeom>
        </p:spPr>
      </p:pic>
    </p:spTree>
    <p:extLst>
      <p:ext uri="{BB962C8B-B14F-4D97-AF65-F5344CB8AC3E}">
        <p14:creationId xmlns:p14="http://schemas.microsoft.com/office/powerpoint/2010/main" val="306348680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Lst>
  <p:transition>
    <p:fade/>
  </p:transition>
  <p:hf hdr="0" dt="0"/>
  <p:txStyles>
    <p:titleStyle>
      <a:lvl1pPr algn="l" defTabSz="932563"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euro-graduation-access.org/consortium/membres/ebi/"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hyperlink" Target="https://pmc.ncbi.nlm.nih.gov/articles/PMC7293463/?utm_source=chatgpt.com" TargetMode="External"/><Relationship Id="rId4" Type="http://schemas.openxmlformats.org/officeDocument/2006/relationships/hyperlink" Target="https://pmc.ncbi.nlm.nih.gov/articles/PMC10423208/?utm_source=chatgpt.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hyperlink" Target="https://pmc.ncbi.nlm.nih.gov/articles/PMC7293463/?utm_source=chatgpt.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hyperlink" Target="https://www.ncbi.nlm.nih.gov/nuccore/1798174254" TargetMode="Externa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s://respiratory-research.biomedcentral.com/articles/10.1186/s12931-020-01581-z" TargetMode="Externa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hyperlink" Target="https://www.microsoft.com/en-us/genomics/#:~:text=Microsoft%20Genomics%20service,%2Dto%2Duse%20API%20integration." TargetMode="External"/><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hyperlink" Target="https://www.news-medical.net/news/20210323/Ai-helps-identify-critical-interactions-for-SARS-CoV-2-spike-protein-binding-to-ACE2.aspx" TargetMode="External"/><Relationship Id="rId5" Type="http://schemas.openxmlformats.org/officeDocument/2006/relationships/image" Target="../media/image97.pn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3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hyperlink" Target="https://www.benchling.com/bioresearch"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8.svg"/><Relationship Id="rId5" Type="http://schemas.openxmlformats.org/officeDocument/2006/relationships/diagramQuickStyle" Target="../diagrams/quickStyle1.xml"/><Relationship Id="rId10" Type="http://schemas.openxmlformats.org/officeDocument/2006/relationships/image" Target="../media/image17.png"/><Relationship Id="rId4" Type="http://schemas.openxmlformats.org/officeDocument/2006/relationships/diagramLayout" Target="../diagrams/layout1.xml"/><Relationship Id="rId9"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4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hyperlink" Target="https://www.nature.com/articles/s41597-023-02035-z" TargetMode="External"/><Relationship Id="rId7" Type="http://schemas.openxmlformats.org/officeDocument/2006/relationships/image" Target="../media/image126.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hyperlink" Target="https://www.ipd.uw.edu/2020/02/rosettas-role-in-fighting-coronavirus/" TargetMode="External"/><Relationship Id="rId10" Type="http://schemas.openxmlformats.org/officeDocument/2006/relationships/image" Target="../media/image129.png"/><Relationship Id="rId4" Type="http://schemas.openxmlformats.org/officeDocument/2006/relationships/image" Target="../media/image124.png"/><Relationship Id="rId9" Type="http://schemas.openxmlformats.org/officeDocument/2006/relationships/image" Target="../media/image128.png"/></Relationships>
</file>

<file path=ppt/slides/_rels/slide4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6.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hyperlink" Target="https://www.youtube.com/watch?v=_GjrSbD-gvI" TargetMode="External"/><Relationship Id="rId5" Type="http://schemas.openxmlformats.org/officeDocument/2006/relationships/image" Target="../media/image135.png"/><Relationship Id="rId4" Type="http://schemas.openxmlformats.org/officeDocument/2006/relationships/image" Target="../media/image134.png"/></Relationships>
</file>

<file path=ppt/slides/_rels/slide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4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4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4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5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5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54.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5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56.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5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6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 Id="rId5" Type="http://schemas.openxmlformats.org/officeDocument/2006/relationships/image" Target="../media/image199.png"/><Relationship Id="rId4" Type="http://schemas.openxmlformats.org/officeDocument/2006/relationships/image" Target="../media/image198.png"/></Relationships>
</file>

<file path=ppt/slides/_rels/slide62.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6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6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image" Target="../media/image213.png"/></Relationships>
</file>

<file path=ppt/slides/_rels/slide6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6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5" Type="http://schemas.openxmlformats.org/officeDocument/2006/relationships/image" Target="../media/image223.png"/><Relationship Id="rId4" Type="http://schemas.openxmlformats.org/officeDocument/2006/relationships/image" Target="../media/image222.png"/></Relationships>
</file>

<file path=ppt/slides/_rels/slide67.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6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 Id="rId4" Type="http://schemas.openxmlformats.org/officeDocument/2006/relationships/image" Target="../media/image234.png"/></Relationships>
</file>

<file path=ppt/slides/_rels/slide7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3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0.png"/><Relationship Id="rId7" Type="http://schemas.openxmlformats.org/officeDocument/2006/relationships/image" Target="../media/image244.png"/><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 Id="rId9" Type="http://schemas.openxmlformats.org/officeDocument/2006/relationships/image" Target="../media/image246.png"/></Relationships>
</file>

<file path=ppt/slides/_rels/slide7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76.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image" Target="../media/image251.png"/><Relationship Id="rId7" Type="http://schemas.openxmlformats.org/officeDocument/2006/relationships/image" Target="../media/image255.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54.png"/><Relationship Id="rId5" Type="http://schemas.openxmlformats.org/officeDocument/2006/relationships/image" Target="../media/image253.png"/><Relationship Id="rId10" Type="http://schemas.openxmlformats.org/officeDocument/2006/relationships/image" Target="../media/image258.png"/><Relationship Id="rId4" Type="http://schemas.openxmlformats.org/officeDocument/2006/relationships/image" Target="../media/image252.png"/><Relationship Id="rId9" Type="http://schemas.openxmlformats.org/officeDocument/2006/relationships/image" Target="../media/image257.png"/></Relationships>
</file>

<file path=ppt/slides/_rels/slide77.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who.int/fr/director-general/speeches/detail/who-director-general-s-statement-on-ihr-emergency-committee-on-novel-coronavirus-(2019-ncov)"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hyperlink" Target="https://drees.solidarites-sante.gouv.fr/sites/default/files/2021-12/DD_Efficacite_vaccinale_0.pdf" TargetMode="External"/><Relationship Id="rId1" Type="http://schemas.openxmlformats.org/officeDocument/2006/relationships/slideLayout" Target="../slideLayouts/slideLayout2.xml"/><Relationship Id="rId5" Type="http://schemas.openxmlformats.org/officeDocument/2006/relationships/image" Target="../media/image266.png"/><Relationship Id="rId4" Type="http://schemas.openxmlformats.org/officeDocument/2006/relationships/image" Target="../media/image265.png"/></Relationships>
</file>

<file path=ppt/slides/_rels/slide8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xml"/><Relationship Id="rId5" Type="http://schemas.openxmlformats.org/officeDocument/2006/relationships/image" Target="../media/image272.png"/><Relationship Id="rId4" Type="http://schemas.openxmlformats.org/officeDocument/2006/relationships/image" Target="../media/image271.png"/></Relationships>
</file>

<file path=ppt/slides/_rels/slide84.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86.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A17F89-3F74-7D5C-564C-D0752E9A0A67}"/>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6" name="Image 5" descr="Une image contenant texte, capture d’écran, Graphique, Police&#10;&#10;Le contenu généré par l’IA peut être incorrect.">
            <a:extLst>
              <a:ext uri="{FF2B5EF4-FFF2-40B4-BE49-F238E27FC236}">
                <a16:creationId xmlns:a16="http://schemas.microsoft.com/office/drawing/2014/main" id="{B4C48C98-B144-07F0-0519-B524ACA7D2A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1950" y="371475"/>
            <a:ext cx="981075" cy="981075"/>
          </a:xfrm>
          <a:prstGeom prst="rect">
            <a:avLst/>
          </a:prstGeom>
        </p:spPr>
      </p:pic>
      <p:sp>
        <p:nvSpPr>
          <p:cNvPr id="9" name="ZoneTexte 8">
            <a:extLst>
              <a:ext uri="{FF2B5EF4-FFF2-40B4-BE49-F238E27FC236}">
                <a16:creationId xmlns:a16="http://schemas.microsoft.com/office/drawing/2014/main" id="{46B7C938-C77A-BC12-741C-9E07BEF89E76}"/>
              </a:ext>
            </a:extLst>
          </p:cNvPr>
          <p:cNvSpPr txBox="1"/>
          <p:nvPr/>
        </p:nvSpPr>
        <p:spPr>
          <a:xfrm>
            <a:off x="661988" y="275332"/>
            <a:ext cx="6105524" cy="1077218"/>
          </a:xfrm>
          <a:prstGeom prst="rect">
            <a:avLst/>
          </a:prstGeom>
          <a:noFill/>
        </p:spPr>
        <p:txBody>
          <a:bodyPr wrap="square">
            <a:spAutoFit/>
          </a:bodyPr>
          <a:lstStyle/>
          <a:p>
            <a:pPr algn="ctr"/>
            <a:r>
              <a:rPr lang="fr-FR" sz="3200" dirty="0">
                <a:solidFill>
                  <a:srgbClr val="FF0000"/>
                </a:solidFill>
              </a:rPr>
              <a:t>Mineure Epidémiologie &amp; Recherche Clinique</a:t>
            </a:r>
          </a:p>
        </p:txBody>
      </p:sp>
      <p:sp>
        <p:nvSpPr>
          <p:cNvPr id="10" name="ZoneTexte 9">
            <a:extLst>
              <a:ext uri="{FF2B5EF4-FFF2-40B4-BE49-F238E27FC236}">
                <a16:creationId xmlns:a16="http://schemas.microsoft.com/office/drawing/2014/main" id="{FCD97122-7E41-4458-DE41-4DDE0559539D}"/>
              </a:ext>
            </a:extLst>
          </p:cNvPr>
          <p:cNvSpPr txBox="1"/>
          <p:nvPr/>
        </p:nvSpPr>
        <p:spPr>
          <a:xfrm>
            <a:off x="233362" y="2890391"/>
            <a:ext cx="11725275" cy="1077218"/>
          </a:xfrm>
          <a:prstGeom prst="rect">
            <a:avLst/>
          </a:prstGeom>
          <a:noFill/>
        </p:spPr>
        <p:txBody>
          <a:bodyPr wrap="square" rtlCol="0">
            <a:spAutoFit/>
          </a:bodyPr>
          <a:lstStyle/>
          <a:p>
            <a:pPr algn="ctr"/>
            <a:r>
              <a:rPr lang="fr-FR" sz="2800" dirty="0">
                <a:solidFill>
                  <a:schemeClr val="bg1"/>
                </a:solidFill>
              </a:rPr>
              <a:t>Les apports de la bio-informatique en épidémiologie et recherche clinique </a:t>
            </a:r>
          </a:p>
          <a:p>
            <a:pPr algn="ctr"/>
            <a:r>
              <a:rPr lang="fr-FR" sz="3600" dirty="0">
                <a:solidFill>
                  <a:schemeClr val="bg1"/>
                </a:solidFill>
              </a:rPr>
              <a:t>Etude de cas : La crise COVID-19 </a:t>
            </a:r>
          </a:p>
        </p:txBody>
      </p:sp>
      <p:sp>
        <p:nvSpPr>
          <p:cNvPr id="11" name="ZoneTexte 10">
            <a:extLst>
              <a:ext uri="{FF2B5EF4-FFF2-40B4-BE49-F238E27FC236}">
                <a16:creationId xmlns:a16="http://schemas.microsoft.com/office/drawing/2014/main" id="{E44D70E1-94CF-B67F-7544-44CF81193936}"/>
              </a:ext>
            </a:extLst>
          </p:cNvPr>
          <p:cNvSpPr txBox="1"/>
          <p:nvPr/>
        </p:nvSpPr>
        <p:spPr>
          <a:xfrm>
            <a:off x="1343025" y="5567005"/>
            <a:ext cx="6106430" cy="1015663"/>
          </a:xfrm>
          <a:prstGeom prst="rect">
            <a:avLst/>
          </a:prstGeom>
          <a:noFill/>
        </p:spPr>
        <p:txBody>
          <a:bodyPr wrap="square" rtlCol="0">
            <a:spAutoFit/>
          </a:bodyPr>
          <a:lstStyle/>
          <a:p>
            <a:r>
              <a:rPr lang="fr-FR" sz="2800" dirty="0">
                <a:solidFill>
                  <a:schemeClr val="bg1"/>
                </a:solidFill>
              </a:rPr>
              <a:t>Jérôme Vétillard</a:t>
            </a:r>
          </a:p>
          <a:p>
            <a:r>
              <a:rPr lang="fr-FR" sz="1600" dirty="0">
                <a:solidFill>
                  <a:schemeClr val="bg1"/>
                </a:solidFill>
              </a:rPr>
              <a:t>VP R&amp;D </a:t>
            </a:r>
            <a:r>
              <a:rPr lang="fr-FR" sz="1600" dirty="0" err="1">
                <a:solidFill>
                  <a:schemeClr val="bg1"/>
                </a:solidFill>
              </a:rPr>
              <a:t>Qualees</a:t>
            </a:r>
            <a:endParaRPr lang="fr-FR" sz="1600" dirty="0">
              <a:solidFill>
                <a:schemeClr val="bg1"/>
              </a:solidFill>
            </a:endParaRPr>
          </a:p>
          <a:p>
            <a:r>
              <a:rPr lang="fr-FR" sz="1600" dirty="0" err="1">
                <a:solidFill>
                  <a:schemeClr val="bg1"/>
                </a:solidFill>
              </a:rPr>
              <a:t>Industry</a:t>
            </a:r>
            <a:r>
              <a:rPr lang="fr-FR" sz="1600" dirty="0">
                <a:solidFill>
                  <a:schemeClr val="bg1"/>
                </a:solidFill>
              </a:rPr>
              <a:t> Advisor Healthcare &amp; Life Sciences Microsoft</a:t>
            </a:r>
          </a:p>
        </p:txBody>
      </p:sp>
      <p:pic>
        <p:nvPicPr>
          <p:cNvPr id="13" name="Image 12" descr="Une image contenant motif, Graphique, pixel, conception&#10;&#10;Le contenu généré par l’IA peut être incorrect.">
            <a:extLst>
              <a:ext uri="{FF2B5EF4-FFF2-40B4-BE49-F238E27FC236}">
                <a16:creationId xmlns:a16="http://schemas.microsoft.com/office/drawing/2014/main" id="{FEB3ED44-4391-529C-20A9-FFD71B335B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63" y="5513309"/>
            <a:ext cx="1185862" cy="1185862"/>
          </a:xfrm>
          <a:prstGeom prst="rect">
            <a:avLst/>
          </a:prstGeom>
        </p:spPr>
      </p:pic>
    </p:spTree>
    <p:extLst>
      <p:ext uri="{BB962C8B-B14F-4D97-AF65-F5344CB8AC3E}">
        <p14:creationId xmlns:p14="http://schemas.microsoft.com/office/powerpoint/2010/main" val="2334075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C8CC4DA-9616-D8B3-A003-0DA206969557}"/>
              </a:ext>
            </a:extLst>
          </p:cNvPr>
          <p:cNvPicPr>
            <a:picLocks noChangeAspect="1"/>
          </p:cNvPicPr>
          <p:nvPr/>
        </p:nvPicPr>
        <p:blipFill>
          <a:blip r:embed="rId2"/>
          <a:stretch>
            <a:fillRect/>
          </a:stretch>
        </p:blipFill>
        <p:spPr>
          <a:xfrm>
            <a:off x="778612" y="0"/>
            <a:ext cx="10936226" cy="3982006"/>
          </a:xfrm>
          <a:prstGeom prst="rect">
            <a:avLst/>
          </a:prstGeom>
        </p:spPr>
      </p:pic>
      <p:pic>
        <p:nvPicPr>
          <p:cNvPr id="7" name="Image 6">
            <a:extLst>
              <a:ext uri="{FF2B5EF4-FFF2-40B4-BE49-F238E27FC236}">
                <a16:creationId xmlns:a16="http://schemas.microsoft.com/office/drawing/2014/main" id="{095AFEEC-7018-F000-971D-B1C3E51532E5}"/>
              </a:ext>
            </a:extLst>
          </p:cNvPr>
          <p:cNvPicPr>
            <a:picLocks noChangeAspect="1"/>
          </p:cNvPicPr>
          <p:nvPr/>
        </p:nvPicPr>
        <p:blipFill>
          <a:blip r:embed="rId3"/>
          <a:stretch>
            <a:fillRect/>
          </a:stretch>
        </p:blipFill>
        <p:spPr>
          <a:xfrm>
            <a:off x="80895" y="4265968"/>
            <a:ext cx="3898253" cy="2592032"/>
          </a:xfrm>
          <a:prstGeom prst="rect">
            <a:avLst/>
          </a:prstGeom>
        </p:spPr>
      </p:pic>
      <p:pic>
        <p:nvPicPr>
          <p:cNvPr id="9" name="Image 8">
            <a:extLst>
              <a:ext uri="{FF2B5EF4-FFF2-40B4-BE49-F238E27FC236}">
                <a16:creationId xmlns:a16="http://schemas.microsoft.com/office/drawing/2014/main" id="{67D66852-5899-046F-7EFC-26B41F70E223}"/>
              </a:ext>
            </a:extLst>
          </p:cNvPr>
          <p:cNvPicPr>
            <a:picLocks noChangeAspect="1"/>
          </p:cNvPicPr>
          <p:nvPr/>
        </p:nvPicPr>
        <p:blipFill>
          <a:blip r:embed="rId4"/>
          <a:stretch>
            <a:fillRect/>
          </a:stretch>
        </p:blipFill>
        <p:spPr>
          <a:xfrm>
            <a:off x="4122910" y="4282829"/>
            <a:ext cx="3946180" cy="2592032"/>
          </a:xfrm>
          <a:prstGeom prst="rect">
            <a:avLst/>
          </a:prstGeom>
        </p:spPr>
      </p:pic>
      <p:pic>
        <p:nvPicPr>
          <p:cNvPr id="11" name="Image 10">
            <a:extLst>
              <a:ext uri="{FF2B5EF4-FFF2-40B4-BE49-F238E27FC236}">
                <a16:creationId xmlns:a16="http://schemas.microsoft.com/office/drawing/2014/main" id="{B61D12D3-A5D9-9E49-23E0-3334B2A7C2F6}"/>
              </a:ext>
            </a:extLst>
          </p:cNvPr>
          <p:cNvPicPr>
            <a:picLocks noChangeAspect="1"/>
          </p:cNvPicPr>
          <p:nvPr/>
        </p:nvPicPr>
        <p:blipFill>
          <a:blip r:embed="rId5"/>
          <a:stretch>
            <a:fillRect/>
          </a:stretch>
        </p:blipFill>
        <p:spPr>
          <a:xfrm>
            <a:off x="8440615" y="4249106"/>
            <a:ext cx="3670490" cy="2608893"/>
          </a:xfrm>
          <a:prstGeom prst="rect">
            <a:avLst/>
          </a:prstGeom>
        </p:spPr>
      </p:pic>
    </p:spTree>
    <p:extLst>
      <p:ext uri="{BB962C8B-B14F-4D97-AF65-F5344CB8AC3E}">
        <p14:creationId xmlns:p14="http://schemas.microsoft.com/office/powerpoint/2010/main" val="714774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DDCD5A6-D42A-FD4A-B581-AE407BE9DB21}"/>
              </a:ext>
            </a:extLst>
          </p:cNvPr>
          <p:cNvPicPr>
            <a:picLocks noChangeAspect="1"/>
          </p:cNvPicPr>
          <p:nvPr/>
        </p:nvPicPr>
        <p:blipFill>
          <a:blip r:embed="rId2"/>
          <a:stretch>
            <a:fillRect/>
          </a:stretch>
        </p:blipFill>
        <p:spPr>
          <a:xfrm>
            <a:off x="119593" y="1748413"/>
            <a:ext cx="6417906" cy="4206128"/>
          </a:xfrm>
          <a:prstGeom prst="rect">
            <a:avLst/>
          </a:prstGeom>
        </p:spPr>
      </p:pic>
      <p:pic>
        <p:nvPicPr>
          <p:cNvPr id="7" name="Image 6">
            <a:extLst>
              <a:ext uri="{FF2B5EF4-FFF2-40B4-BE49-F238E27FC236}">
                <a16:creationId xmlns:a16="http://schemas.microsoft.com/office/drawing/2014/main" id="{D6642315-0364-62C7-FEB5-553E34C018D7}"/>
              </a:ext>
            </a:extLst>
          </p:cNvPr>
          <p:cNvPicPr>
            <a:picLocks noChangeAspect="1"/>
          </p:cNvPicPr>
          <p:nvPr/>
        </p:nvPicPr>
        <p:blipFill>
          <a:blip r:embed="rId3"/>
          <a:stretch>
            <a:fillRect/>
          </a:stretch>
        </p:blipFill>
        <p:spPr>
          <a:xfrm>
            <a:off x="3009469" y="73101"/>
            <a:ext cx="6173061" cy="800212"/>
          </a:xfrm>
          <a:prstGeom prst="rect">
            <a:avLst/>
          </a:prstGeom>
        </p:spPr>
      </p:pic>
      <p:pic>
        <p:nvPicPr>
          <p:cNvPr id="9" name="Image 8">
            <a:extLst>
              <a:ext uri="{FF2B5EF4-FFF2-40B4-BE49-F238E27FC236}">
                <a16:creationId xmlns:a16="http://schemas.microsoft.com/office/drawing/2014/main" id="{A608EA96-999D-94F4-3618-62CC6E786E4E}"/>
              </a:ext>
            </a:extLst>
          </p:cNvPr>
          <p:cNvPicPr>
            <a:picLocks noChangeAspect="1"/>
          </p:cNvPicPr>
          <p:nvPr/>
        </p:nvPicPr>
        <p:blipFill>
          <a:blip r:embed="rId4"/>
          <a:stretch>
            <a:fillRect/>
          </a:stretch>
        </p:blipFill>
        <p:spPr>
          <a:xfrm>
            <a:off x="6744649" y="1166819"/>
            <a:ext cx="5153744" cy="2152950"/>
          </a:xfrm>
          <a:prstGeom prst="rect">
            <a:avLst/>
          </a:prstGeom>
        </p:spPr>
      </p:pic>
      <p:pic>
        <p:nvPicPr>
          <p:cNvPr id="11" name="Image 10">
            <a:extLst>
              <a:ext uri="{FF2B5EF4-FFF2-40B4-BE49-F238E27FC236}">
                <a16:creationId xmlns:a16="http://schemas.microsoft.com/office/drawing/2014/main" id="{E883BF74-B2FC-A50A-25CB-C6D8977FEE4C}"/>
              </a:ext>
            </a:extLst>
          </p:cNvPr>
          <p:cNvPicPr>
            <a:picLocks noChangeAspect="1"/>
          </p:cNvPicPr>
          <p:nvPr/>
        </p:nvPicPr>
        <p:blipFill>
          <a:blip r:embed="rId5"/>
          <a:stretch>
            <a:fillRect/>
          </a:stretch>
        </p:blipFill>
        <p:spPr>
          <a:xfrm>
            <a:off x="6773671" y="4062622"/>
            <a:ext cx="5124722" cy="2394337"/>
          </a:xfrm>
          <a:prstGeom prst="rect">
            <a:avLst/>
          </a:prstGeom>
        </p:spPr>
      </p:pic>
    </p:spTree>
    <p:extLst>
      <p:ext uri="{BB962C8B-B14F-4D97-AF65-F5344CB8AC3E}">
        <p14:creationId xmlns:p14="http://schemas.microsoft.com/office/powerpoint/2010/main" val="2032438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4A5E7CE-D7E7-4653-678C-61C3CD621346}"/>
              </a:ext>
            </a:extLst>
          </p:cNvPr>
          <p:cNvPicPr>
            <a:picLocks noChangeAspect="1"/>
          </p:cNvPicPr>
          <p:nvPr/>
        </p:nvPicPr>
        <p:blipFill>
          <a:blip r:embed="rId2"/>
          <a:stretch>
            <a:fillRect/>
          </a:stretch>
        </p:blipFill>
        <p:spPr>
          <a:xfrm>
            <a:off x="3944659" y="136621"/>
            <a:ext cx="5001323" cy="666843"/>
          </a:xfrm>
          <a:prstGeom prst="rect">
            <a:avLst/>
          </a:prstGeom>
        </p:spPr>
      </p:pic>
      <p:pic>
        <p:nvPicPr>
          <p:cNvPr id="13" name="Image 12">
            <a:extLst>
              <a:ext uri="{FF2B5EF4-FFF2-40B4-BE49-F238E27FC236}">
                <a16:creationId xmlns:a16="http://schemas.microsoft.com/office/drawing/2014/main" id="{E5D587DC-B0CC-02AC-C69C-B6F879F57358}"/>
              </a:ext>
            </a:extLst>
          </p:cNvPr>
          <p:cNvPicPr>
            <a:picLocks noChangeAspect="1"/>
          </p:cNvPicPr>
          <p:nvPr/>
        </p:nvPicPr>
        <p:blipFill>
          <a:blip r:embed="rId3"/>
          <a:srcRect b="37055"/>
          <a:stretch/>
        </p:blipFill>
        <p:spPr>
          <a:xfrm>
            <a:off x="171478" y="923981"/>
            <a:ext cx="5222455" cy="2410520"/>
          </a:xfrm>
          <a:prstGeom prst="rect">
            <a:avLst/>
          </a:prstGeom>
        </p:spPr>
      </p:pic>
      <p:pic>
        <p:nvPicPr>
          <p:cNvPr id="9" name="Image 8" descr="Une image contenant Électroménager, appareil de cuisine, électroménager, Gros appareil électroménager&#10;&#10;Le contenu généré par l’IA peut être incorrect.">
            <a:extLst>
              <a:ext uri="{FF2B5EF4-FFF2-40B4-BE49-F238E27FC236}">
                <a16:creationId xmlns:a16="http://schemas.microsoft.com/office/drawing/2014/main" id="{D29A5205-5F3C-158A-53C7-9E26658F7527}"/>
              </a:ext>
            </a:extLst>
          </p:cNvPr>
          <p:cNvPicPr>
            <a:picLocks noChangeAspect="1"/>
          </p:cNvPicPr>
          <p:nvPr/>
        </p:nvPicPr>
        <p:blipFill>
          <a:blip r:embed="rId4">
            <a:extLst>
              <a:ext uri="{28A0092B-C50C-407E-A947-70E740481C1C}">
                <a14:useLocalDpi xmlns:a14="http://schemas.microsoft.com/office/drawing/2010/main" val="0"/>
              </a:ext>
            </a:extLst>
          </a:blip>
          <a:srcRect l="34793" r="34976"/>
          <a:stretch/>
        </p:blipFill>
        <p:spPr>
          <a:xfrm>
            <a:off x="4138581" y="1319822"/>
            <a:ext cx="987982" cy="2109178"/>
          </a:xfrm>
          <a:prstGeom prst="rect">
            <a:avLst/>
          </a:prstGeom>
        </p:spPr>
      </p:pic>
      <p:pic>
        <p:nvPicPr>
          <p:cNvPr id="16" name="Image 15">
            <a:extLst>
              <a:ext uri="{FF2B5EF4-FFF2-40B4-BE49-F238E27FC236}">
                <a16:creationId xmlns:a16="http://schemas.microsoft.com/office/drawing/2014/main" id="{1269EDB8-DCD4-CC47-72D0-A6DA349A02F2}"/>
              </a:ext>
            </a:extLst>
          </p:cNvPr>
          <p:cNvPicPr>
            <a:picLocks noChangeAspect="1"/>
          </p:cNvPicPr>
          <p:nvPr/>
        </p:nvPicPr>
        <p:blipFill>
          <a:blip r:embed="rId5"/>
          <a:srcRect b="36585"/>
          <a:stretch/>
        </p:blipFill>
        <p:spPr>
          <a:xfrm>
            <a:off x="5689572" y="923981"/>
            <a:ext cx="6286672" cy="2440595"/>
          </a:xfrm>
          <a:prstGeom prst="rect">
            <a:avLst/>
          </a:prstGeom>
        </p:spPr>
      </p:pic>
      <p:pic>
        <p:nvPicPr>
          <p:cNvPr id="18" name="Image 17" descr="Une image contenant Appareils électroniques, Appareil électronique, conception&#10;&#10;Le contenu généré par l’IA peut être incorrect.">
            <a:extLst>
              <a:ext uri="{FF2B5EF4-FFF2-40B4-BE49-F238E27FC236}">
                <a16:creationId xmlns:a16="http://schemas.microsoft.com/office/drawing/2014/main" id="{86E9D761-1C97-4DAB-624B-B6034966F210}"/>
              </a:ext>
            </a:extLst>
          </p:cNvPr>
          <p:cNvPicPr>
            <a:picLocks noChangeAspect="1"/>
          </p:cNvPicPr>
          <p:nvPr/>
        </p:nvPicPr>
        <p:blipFill>
          <a:blip r:embed="rId6">
            <a:extLst>
              <a:ext uri="{28A0092B-C50C-407E-A947-70E740481C1C}">
                <a14:useLocalDpi xmlns:a14="http://schemas.microsoft.com/office/drawing/2010/main" val="0"/>
              </a:ext>
            </a:extLst>
          </a:blip>
          <a:srcRect l="24309" t="12356" r="21322" b="13150"/>
          <a:stretch/>
        </p:blipFill>
        <p:spPr>
          <a:xfrm>
            <a:off x="9808514" y="1585153"/>
            <a:ext cx="2167730" cy="1277174"/>
          </a:xfrm>
          <a:prstGeom prst="rect">
            <a:avLst/>
          </a:prstGeom>
        </p:spPr>
      </p:pic>
      <p:pic>
        <p:nvPicPr>
          <p:cNvPr id="20" name="Image 19">
            <a:extLst>
              <a:ext uri="{FF2B5EF4-FFF2-40B4-BE49-F238E27FC236}">
                <a16:creationId xmlns:a16="http://schemas.microsoft.com/office/drawing/2014/main" id="{5F6DAA0A-66CD-DFE6-065F-53F61008277B}"/>
              </a:ext>
            </a:extLst>
          </p:cNvPr>
          <p:cNvPicPr>
            <a:picLocks noChangeAspect="1"/>
          </p:cNvPicPr>
          <p:nvPr/>
        </p:nvPicPr>
        <p:blipFill>
          <a:blip r:embed="rId7"/>
          <a:stretch>
            <a:fillRect/>
          </a:stretch>
        </p:blipFill>
        <p:spPr>
          <a:xfrm>
            <a:off x="171478" y="3455018"/>
            <a:ext cx="8059275" cy="3448531"/>
          </a:xfrm>
          <a:prstGeom prst="rect">
            <a:avLst/>
          </a:prstGeom>
        </p:spPr>
      </p:pic>
      <p:pic>
        <p:nvPicPr>
          <p:cNvPr id="29" name="Image 28">
            <a:extLst>
              <a:ext uri="{FF2B5EF4-FFF2-40B4-BE49-F238E27FC236}">
                <a16:creationId xmlns:a16="http://schemas.microsoft.com/office/drawing/2014/main" id="{262175E4-F7F5-59DA-0B3D-E28293D4ABF0}"/>
              </a:ext>
            </a:extLst>
          </p:cNvPr>
          <p:cNvPicPr>
            <a:picLocks noChangeAspect="1"/>
          </p:cNvPicPr>
          <p:nvPr/>
        </p:nvPicPr>
        <p:blipFill>
          <a:blip r:embed="rId8"/>
          <a:stretch>
            <a:fillRect/>
          </a:stretch>
        </p:blipFill>
        <p:spPr>
          <a:xfrm>
            <a:off x="2440037" y="2372689"/>
            <a:ext cx="5010849" cy="3286584"/>
          </a:xfrm>
          <a:prstGeom prst="rect">
            <a:avLst/>
          </a:prstGeom>
          <a:ln>
            <a:noFill/>
          </a:ln>
          <a:effectLst>
            <a:outerShdw blurRad="292100" dist="139700" dir="2700000" algn="tl" rotWithShape="0">
              <a:srgbClr val="333333">
                <a:alpha val="65000"/>
              </a:srgbClr>
            </a:outerShdw>
          </a:effectLst>
        </p:spPr>
      </p:pic>
      <p:pic>
        <p:nvPicPr>
          <p:cNvPr id="33" name="Image 32">
            <a:extLst>
              <a:ext uri="{FF2B5EF4-FFF2-40B4-BE49-F238E27FC236}">
                <a16:creationId xmlns:a16="http://schemas.microsoft.com/office/drawing/2014/main" id="{58256D17-D918-41C2-5986-A689E0F3EFED}"/>
              </a:ext>
            </a:extLst>
          </p:cNvPr>
          <p:cNvPicPr>
            <a:picLocks noChangeAspect="1"/>
          </p:cNvPicPr>
          <p:nvPr/>
        </p:nvPicPr>
        <p:blipFill>
          <a:blip r:embed="rId9"/>
          <a:stretch>
            <a:fillRect/>
          </a:stretch>
        </p:blipFill>
        <p:spPr>
          <a:xfrm>
            <a:off x="8317721" y="3455018"/>
            <a:ext cx="3817363" cy="3187082"/>
          </a:xfrm>
          <a:prstGeom prst="rect">
            <a:avLst/>
          </a:prstGeom>
        </p:spPr>
      </p:pic>
    </p:spTree>
    <p:extLst>
      <p:ext uri="{BB962C8B-B14F-4D97-AF65-F5344CB8AC3E}">
        <p14:creationId xmlns:p14="http://schemas.microsoft.com/office/powerpoint/2010/main" val="409641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34A031E-2CAC-6D4B-A574-604C7F88B321}"/>
              </a:ext>
            </a:extLst>
          </p:cNvPr>
          <p:cNvPicPr>
            <a:picLocks noChangeAspect="1"/>
          </p:cNvPicPr>
          <p:nvPr/>
        </p:nvPicPr>
        <p:blipFill>
          <a:blip r:embed="rId2"/>
          <a:stretch>
            <a:fillRect/>
          </a:stretch>
        </p:blipFill>
        <p:spPr>
          <a:xfrm>
            <a:off x="3944659" y="136621"/>
            <a:ext cx="5001323" cy="666843"/>
          </a:xfrm>
          <a:prstGeom prst="rect">
            <a:avLst/>
          </a:prstGeom>
        </p:spPr>
      </p:pic>
      <p:pic>
        <p:nvPicPr>
          <p:cNvPr id="10" name="Image 9">
            <a:extLst>
              <a:ext uri="{FF2B5EF4-FFF2-40B4-BE49-F238E27FC236}">
                <a16:creationId xmlns:a16="http://schemas.microsoft.com/office/drawing/2014/main" id="{DC357336-8B5D-6C76-6641-8DD6AEB88AC0}"/>
              </a:ext>
            </a:extLst>
          </p:cNvPr>
          <p:cNvPicPr>
            <a:picLocks noChangeAspect="1"/>
          </p:cNvPicPr>
          <p:nvPr/>
        </p:nvPicPr>
        <p:blipFill>
          <a:blip r:embed="rId3"/>
          <a:stretch>
            <a:fillRect/>
          </a:stretch>
        </p:blipFill>
        <p:spPr>
          <a:xfrm>
            <a:off x="152937" y="979781"/>
            <a:ext cx="7934217" cy="1355914"/>
          </a:xfrm>
          <a:prstGeom prst="rect">
            <a:avLst/>
          </a:prstGeom>
        </p:spPr>
      </p:pic>
      <p:graphicFrame>
        <p:nvGraphicFramePr>
          <p:cNvPr id="11" name="Tableau 10">
            <a:extLst>
              <a:ext uri="{FF2B5EF4-FFF2-40B4-BE49-F238E27FC236}">
                <a16:creationId xmlns:a16="http://schemas.microsoft.com/office/drawing/2014/main" id="{A7C0EDAB-976B-DBB5-BCA7-E0BFD6E0DA03}"/>
              </a:ext>
            </a:extLst>
          </p:cNvPr>
          <p:cNvGraphicFramePr>
            <a:graphicFrameLocks noGrp="1"/>
          </p:cNvGraphicFramePr>
          <p:nvPr>
            <p:extLst>
              <p:ext uri="{D42A27DB-BD31-4B8C-83A1-F6EECF244321}">
                <p14:modId xmlns:p14="http://schemas.microsoft.com/office/powerpoint/2010/main" val="4104660023"/>
              </p:ext>
            </p:extLst>
          </p:nvPr>
        </p:nvGraphicFramePr>
        <p:xfrm>
          <a:off x="268342" y="2506663"/>
          <a:ext cx="7818812" cy="4351337"/>
        </p:xfrm>
        <a:graphic>
          <a:graphicData uri="http://schemas.openxmlformats.org/drawingml/2006/table">
            <a:tbl>
              <a:tblPr/>
              <a:tblGrid>
                <a:gridCol w="1954703">
                  <a:extLst>
                    <a:ext uri="{9D8B030D-6E8A-4147-A177-3AD203B41FA5}">
                      <a16:colId xmlns:a16="http://schemas.microsoft.com/office/drawing/2014/main" val="4163918296"/>
                    </a:ext>
                  </a:extLst>
                </a:gridCol>
                <a:gridCol w="1954703">
                  <a:extLst>
                    <a:ext uri="{9D8B030D-6E8A-4147-A177-3AD203B41FA5}">
                      <a16:colId xmlns:a16="http://schemas.microsoft.com/office/drawing/2014/main" val="3874925199"/>
                    </a:ext>
                  </a:extLst>
                </a:gridCol>
                <a:gridCol w="1954703">
                  <a:extLst>
                    <a:ext uri="{9D8B030D-6E8A-4147-A177-3AD203B41FA5}">
                      <a16:colId xmlns:a16="http://schemas.microsoft.com/office/drawing/2014/main" val="2155077365"/>
                    </a:ext>
                  </a:extLst>
                </a:gridCol>
                <a:gridCol w="1954703">
                  <a:extLst>
                    <a:ext uri="{9D8B030D-6E8A-4147-A177-3AD203B41FA5}">
                      <a16:colId xmlns:a16="http://schemas.microsoft.com/office/drawing/2014/main" val="1595954029"/>
                    </a:ext>
                  </a:extLst>
                </a:gridCol>
              </a:tblGrid>
              <a:tr h="271959">
                <a:tc>
                  <a:txBody>
                    <a:bodyPr/>
                    <a:lstStyle/>
                    <a:p>
                      <a:r>
                        <a:rPr lang="fr-FR" sz="1300" dirty="0"/>
                        <a:t>Rubrique</a:t>
                      </a:r>
                    </a:p>
                  </a:txBody>
                  <a:tcPr marL="67990" marR="67990" marT="33995" marB="33995" anchor="ctr">
                    <a:lnL>
                      <a:noFill/>
                    </a:lnL>
                    <a:lnR>
                      <a:noFill/>
                    </a:lnR>
                    <a:lnT>
                      <a:noFill/>
                    </a:lnT>
                    <a:lnB>
                      <a:noFill/>
                    </a:lnB>
                    <a:noFill/>
                  </a:tcPr>
                </a:tc>
                <a:tc>
                  <a:txBody>
                    <a:bodyPr/>
                    <a:lstStyle/>
                    <a:p>
                      <a:r>
                        <a:rPr lang="fr-FR" sz="1300"/>
                        <a:t>Champ</a:t>
                      </a:r>
                    </a:p>
                  </a:txBody>
                  <a:tcPr marL="67990" marR="67990" marT="33995" marB="33995" anchor="ctr">
                    <a:lnL>
                      <a:noFill/>
                    </a:lnL>
                    <a:lnR>
                      <a:noFill/>
                    </a:lnR>
                    <a:lnT>
                      <a:noFill/>
                    </a:lnT>
                    <a:lnB>
                      <a:noFill/>
                    </a:lnB>
                    <a:noFill/>
                  </a:tcPr>
                </a:tc>
                <a:tc>
                  <a:txBody>
                    <a:bodyPr/>
                    <a:lstStyle/>
                    <a:p>
                      <a:r>
                        <a:rPr lang="fr-FR" sz="1300"/>
                        <a:t>Signification</a:t>
                      </a:r>
                    </a:p>
                  </a:txBody>
                  <a:tcPr marL="67990" marR="67990" marT="33995" marB="33995" anchor="ctr">
                    <a:lnL>
                      <a:noFill/>
                    </a:lnL>
                    <a:lnR>
                      <a:noFill/>
                    </a:lnR>
                    <a:lnT>
                      <a:noFill/>
                    </a:lnT>
                    <a:lnB>
                      <a:noFill/>
                    </a:lnB>
                    <a:noFill/>
                  </a:tcPr>
                </a:tc>
                <a:tc>
                  <a:txBody>
                    <a:bodyPr/>
                    <a:lstStyle/>
                    <a:p>
                      <a:r>
                        <a:rPr lang="fr-FR" sz="1300"/>
                        <a:t>Pourquoi c’est important</a:t>
                      </a:r>
                    </a:p>
                  </a:txBody>
                  <a:tcPr marL="67990" marR="67990" marT="33995" marB="33995" anchor="ctr">
                    <a:lnL>
                      <a:noFill/>
                    </a:lnL>
                    <a:lnR>
                      <a:noFill/>
                    </a:lnR>
                    <a:lnT>
                      <a:noFill/>
                    </a:lnT>
                    <a:lnB>
                      <a:noFill/>
                    </a:lnB>
                    <a:noFill/>
                  </a:tcPr>
                </a:tc>
                <a:extLst>
                  <a:ext uri="{0D108BD9-81ED-4DB2-BD59-A6C34878D82A}">
                    <a16:rowId xmlns:a16="http://schemas.microsoft.com/office/drawing/2014/main" val="270709463"/>
                  </a:ext>
                </a:extLst>
              </a:tr>
              <a:tr h="1495772">
                <a:tc>
                  <a:txBody>
                    <a:bodyPr/>
                    <a:lstStyle/>
                    <a:p>
                      <a:r>
                        <a:rPr lang="fr-FR" sz="1300" b="1" dirty="0"/>
                        <a:t>Paramètres généraux</a:t>
                      </a:r>
                      <a:endParaRPr lang="fr-FR" sz="1300" dirty="0"/>
                    </a:p>
                  </a:txBody>
                  <a:tcPr marL="67990" marR="67990" marT="33995" marB="33995" anchor="ctr">
                    <a:lnL>
                      <a:noFill/>
                    </a:lnL>
                    <a:lnR>
                      <a:noFill/>
                    </a:lnR>
                    <a:lnT>
                      <a:noFill/>
                    </a:lnT>
                    <a:lnB>
                      <a:noFill/>
                    </a:lnB>
                    <a:noFill/>
                  </a:tcPr>
                </a:tc>
                <a:tc>
                  <a:txBody>
                    <a:bodyPr/>
                    <a:lstStyle/>
                    <a:p>
                      <a:r>
                        <a:rPr lang="fr-FR" sz="1300" b="1" dirty="0"/>
                        <a:t>Génome de référence : NC_045512.2</a:t>
                      </a:r>
                      <a:endParaRPr lang="fr-FR" sz="1300" dirty="0"/>
                    </a:p>
                  </a:txBody>
                  <a:tcPr marL="67990" marR="67990" marT="33995" marB="33995" anchor="ctr">
                    <a:lnL>
                      <a:noFill/>
                    </a:lnL>
                    <a:lnR>
                      <a:noFill/>
                    </a:lnR>
                    <a:lnT>
                      <a:noFill/>
                    </a:lnT>
                    <a:lnB>
                      <a:noFill/>
                    </a:lnB>
                    <a:noFill/>
                  </a:tcPr>
                </a:tc>
                <a:tc>
                  <a:txBody>
                    <a:bodyPr/>
                    <a:lstStyle/>
                    <a:p>
                      <a:r>
                        <a:rPr lang="fr-FR" sz="1300" dirty="0"/>
                        <a:t>Accession </a:t>
                      </a:r>
                      <a:r>
                        <a:rPr lang="fr-FR" sz="1300" dirty="0" err="1"/>
                        <a:t>GenBank</a:t>
                      </a:r>
                      <a:r>
                        <a:rPr lang="fr-FR" sz="1300" dirty="0"/>
                        <a:t> de la souche « Wuhan-Hu-1 » du SARS-CoV-2, utilisée ici comme séquence de référence pour l’alignement et l’appel de variants. </a:t>
                      </a:r>
                      <a:r>
                        <a:rPr lang="fr-FR" sz="1300" dirty="0">
                          <a:effectLst/>
                          <a:hlinkClick r:id="rId4"/>
                        </a:rPr>
                        <a:t>PMC</a:t>
                      </a:r>
                      <a:endParaRPr lang="fr-FR" sz="1300" dirty="0"/>
                    </a:p>
                  </a:txBody>
                  <a:tcPr marL="67990" marR="67990" marT="33995" marB="33995" anchor="ctr">
                    <a:lnL>
                      <a:noFill/>
                    </a:lnL>
                    <a:lnR>
                      <a:noFill/>
                    </a:lnR>
                    <a:lnT>
                      <a:noFill/>
                    </a:lnT>
                    <a:lnB>
                      <a:noFill/>
                    </a:lnB>
                    <a:noFill/>
                  </a:tcPr>
                </a:tc>
                <a:tc>
                  <a:txBody>
                    <a:bodyPr/>
                    <a:lstStyle/>
                    <a:p>
                      <a:r>
                        <a:rPr lang="fr-FR" sz="1300" dirty="0"/>
                        <a:t>C’est le cadre de comparaison : toutes les mutations (variants) sont repérées comme des écarts par rapport à cette séquence.</a:t>
                      </a:r>
                    </a:p>
                  </a:txBody>
                  <a:tcPr marL="67990" marR="67990" marT="33995" marB="33995" anchor="ctr">
                    <a:lnL>
                      <a:noFill/>
                    </a:lnL>
                    <a:lnR>
                      <a:noFill/>
                    </a:lnR>
                    <a:lnT>
                      <a:noFill/>
                    </a:lnT>
                    <a:lnB>
                      <a:noFill/>
                    </a:lnB>
                    <a:noFill/>
                  </a:tcPr>
                </a:tc>
                <a:extLst>
                  <a:ext uri="{0D108BD9-81ED-4DB2-BD59-A6C34878D82A}">
                    <a16:rowId xmlns:a16="http://schemas.microsoft.com/office/drawing/2014/main" val="1640140106"/>
                  </a:ext>
                </a:extLst>
              </a:tr>
              <a:tr h="1087834">
                <a:tc>
                  <a:txBody>
                    <a:bodyPr/>
                    <a:lstStyle/>
                    <a:p>
                      <a:endParaRPr lang="fr-FR" sz="1300"/>
                    </a:p>
                  </a:txBody>
                  <a:tcPr marL="67990" marR="67990" marT="33995" marB="33995" anchor="ctr">
                    <a:lnL>
                      <a:noFill/>
                    </a:lnL>
                    <a:lnR>
                      <a:noFill/>
                    </a:lnR>
                    <a:lnT>
                      <a:noFill/>
                    </a:lnT>
                    <a:lnB>
                      <a:noFill/>
                    </a:lnB>
                    <a:noFill/>
                  </a:tcPr>
                </a:tc>
                <a:tc>
                  <a:txBody>
                    <a:bodyPr/>
                    <a:lstStyle/>
                    <a:p>
                      <a:r>
                        <a:rPr lang="fr-FR" sz="1300" b="1"/>
                        <a:t>Taille : 29 903 bp</a:t>
                      </a:r>
                      <a:endParaRPr lang="fr-FR" sz="1300"/>
                    </a:p>
                  </a:txBody>
                  <a:tcPr marL="67990" marR="67990" marT="33995" marB="33995" anchor="ctr">
                    <a:lnL>
                      <a:noFill/>
                    </a:lnL>
                    <a:lnR>
                      <a:noFill/>
                    </a:lnR>
                    <a:lnT>
                      <a:noFill/>
                    </a:lnT>
                    <a:lnB>
                      <a:noFill/>
                    </a:lnB>
                    <a:noFill/>
                  </a:tcPr>
                </a:tc>
                <a:tc>
                  <a:txBody>
                    <a:bodyPr/>
                    <a:lstStyle/>
                    <a:p>
                      <a:r>
                        <a:rPr lang="fr-FR" sz="1300" dirty="0"/>
                        <a:t>Longueur totale du génome ARN du SARS-CoV-2 (≈30 kb). </a:t>
                      </a:r>
                      <a:r>
                        <a:rPr lang="fr-FR" sz="1300" dirty="0">
                          <a:effectLst/>
                          <a:hlinkClick r:id="rId4"/>
                        </a:rPr>
                        <a:t>PMC</a:t>
                      </a:r>
                      <a:endParaRPr lang="fr-FR" sz="1300" dirty="0"/>
                    </a:p>
                  </a:txBody>
                  <a:tcPr marL="67990" marR="67990" marT="33995" marB="33995" anchor="ctr">
                    <a:lnL>
                      <a:noFill/>
                    </a:lnL>
                    <a:lnR>
                      <a:noFill/>
                    </a:lnR>
                    <a:lnT>
                      <a:noFill/>
                    </a:lnT>
                    <a:lnB>
                      <a:noFill/>
                    </a:lnB>
                    <a:noFill/>
                  </a:tcPr>
                </a:tc>
                <a:tc>
                  <a:txBody>
                    <a:bodyPr/>
                    <a:lstStyle/>
                    <a:p>
                      <a:r>
                        <a:rPr lang="fr-FR" sz="1300" dirty="0"/>
                        <a:t>Confirme qu’on traite bien un virus complet ; toute couverture manquante est facile à repérer.</a:t>
                      </a:r>
                    </a:p>
                  </a:txBody>
                  <a:tcPr marL="67990" marR="67990" marT="33995" marB="33995" anchor="ctr">
                    <a:lnL>
                      <a:noFill/>
                    </a:lnL>
                    <a:lnR>
                      <a:noFill/>
                    </a:lnR>
                    <a:lnT>
                      <a:noFill/>
                    </a:lnT>
                    <a:lnB>
                      <a:noFill/>
                    </a:lnB>
                    <a:noFill/>
                  </a:tcPr>
                </a:tc>
                <a:extLst>
                  <a:ext uri="{0D108BD9-81ED-4DB2-BD59-A6C34878D82A}">
                    <a16:rowId xmlns:a16="http://schemas.microsoft.com/office/drawing/2014/main" val="2130231997"/>
                  </a:ext>
                </a:extLst>
              </a:tr>
              <a:tr h="1495772">
                <a:tc>
                  <a:txBody>
                    <a:bodyPr/>
                    <a:lstStyle/>
                    <a:p>
                      <a:endParaRPr lang="fr-FR" sz="1300"/>
                    </a:p>
                  </a:txBody>
                  <a:tcPr marL="67990" marR="67990" marT="33995" marB="33995" anchor="ctr">
                    <a:lnL>
                      <a:noFill/>
                    </a:lnL>
                    <a:lnR>
                      <a:noFill/>
                    </a:lnR>
                    <a:lnT>
                      <a:noFill/>
                    </a:lnT>
                    <a:lnB>
                      <a:noFill/>
                    </a:lnB>
                    <a:noFill/>
                  </a:tcPr>
                </a:tc>
                <a:tc>
                  <a:txBody>
                    <a:bodyPr/>
                    <a:lstStyle/>
                    <a:p>
                      <a:r>
                        <a:rPr lang="fr-FR" sz="1300" b="1"/>
                        <a:t>GC % : 38 %</a:t>
                      </a:r>
                      <a:endParaRPr lang="fr-FR" sz="1300"/>
                    </a:p>
                  </a:txBody>
                  <a:tcPr marL="67990" marR="67990" marT="33995" marB="33995" anchor="ctr">
                    <a:lnL>
                      <a:noFill/>
                    </a:lnL>
                    <a:lnR>
                      <a:noFill/>
                    </a:lnR>
                    <a:lnT>
                      <a:noFill/>
                    </a:lnT>
                    <a:lnB>
                      <a:noFill/>
                    </a:lnB>
                    <a:noFill/>
                  </a:tcPr>
                </a:tc>
                <a:tc>
                  <a:txBody>
                    <a:bodyPr/>
                    <a:lstStyle/>
                    <a:p>
                      <a:r>
                        <a:rPr lang="fr-FR" sz="1300" dirty="0"/>
                        <a:t>Pourcentage de guanines + cytosines dans le génome. </a:t>
                      </a:r>
                      <a:r>
                        <a:rPr lang="fr-FR" sz="1300" dirty="0">
                          <a:effectLst/>
                          <a:hlinkClick r:id="rId5"/>
                        </a:rPr>
                        <a:t>PMC</a:t>
                      </a:r>
                      <a:endParaRPr lang="fr-FR" sz="1300" dirty="0"/>
                    </a:p>
                  </a:txBody>
                  <a:tcPr marL="67990" marR="67990" marT="33995" marB="33995" anchor="ctr">
                    <a:lnL>
                      <a:noFill/>
                    </a:lnL>
                    <a:lnR>
                      <a:noFill/>
                    </a:lnR>
                    <a:lnT>
                      <a:noFill/>
                    </a:lnT>
                    <a:lnB>
                      <a:noFill/>
                    </a:lnB>
                    <a:noFill/>
                  </a:tcPr>
                </a:tc>
                <a:tc>
                  <a:txBody>
                    <a:bodyPr/>
                    <a:lstStyle/>
                    <a:p>
                      <a:r>
                        <a:rPr lang="fr-FR" sz="1300" dirty="0"/>
                        <a:t>Sert à détecter des contaminations (un GC% très différent peut révéler une autre espèce) et à calibrer certains algorithmes d’assemblage.</a:t>
                      </a:r>
                    </a:p>
                  </a:txBody>
                  <a:tcPr marL="67990" marR="67990" marT="33995" marB="33995" anchor="ctr">
                    <a:lnL>
                      <a:noFill/>
                    </a:lnL>
                    <a:lnR>
                      <a:noFill/>
                    </a:lnR>
                    <a:lnT>
                      <a:noFill/>
                    </a:lnT>
                    <a:lnB>
                      <a:noFill/>
                    </a:lnB>
                    <a:noFill/>
                  </a:tcPr>
                </a:tc>
                <a:extLst>
                  <a:ext uri="{0D108BD9-81ED-4DB2-BD59-A6C34878D82A}">
                    <a16:rowId xmlns:a16="http://schemas.microsoft.com/office/drawing/2014/main" val="3116653737"/>
                  </a:ext>
                </a:extLst>
              </a:tr>
            </a:tbl>
          </a:graphicData>
        </a:graphic>
      </p:graphicFrame>
      <p:sp>
        <p:nvSpPr>
          <p:cNvPr id="12" name="Rectangle : coins arrondis 11">
            <a:extLst>
              <a:ext uri="{FF2B5EF4-FFF2-40B4-BE49-F238E27FC236}">
                <a16:creationId xmlns:a16="http://schemas.microsoft.com/office/drawing/2014/main" id="{BD6475FB-CF4A-D595-62AD-D08570635782}"/>
              </a:ext>
            </a:extLst>
          </p:cNvPr>
          <p:cNvSpPr/>
          <p:nvPr/>
        </p:nvSpPr>
        <p:spPr>
          <a:xfrm>
            <a:off x="152937" y="1431235"/>
            <a:ext cx="2500811" cy="81500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23773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52A2F824-CEDD-12B0-400A-DA6F9109F868}"/>
              </a:ext>
            </a:extLst>
          </p:cNvPr>
          <p:cNvGraphicFramePr>
            <a:graphicFrameLocks noGrp="1"/>
          </p:cNvGraphicFramePr>
          <p:nvPr>
            <p:extLst>
              <p:ext uri="{D42A27DB-BD31-4B8C-83A1-F6EECF244321}">
                <p14:modId xmlns:p14="http://schemas.microsoft.com/office/powerpoint/2010/main" val="2751465729"/>
              </p:ext>
            </p:extLst>
          </p:nvPr>
        </p:nvGraphicFramePr>
        <p:xfrm>
          <a:off x="152937" y="2515139"/>
          <a:ext cx="10515600" cy="4206240"/>
        </p:xfrm>
        <a:graphic>
          <a:graphicData uri="http://schemas.openxmlformats.org/drawingml/2006/table">
            <a:tbl>
              <a:tblPr/>
              <a:tblGrid>
                <a:gridCol w="2628900">
                  <a:extLst>
                    <a:ext uri="{9D8B030D-6E8A-4147-A177-3AD203B41FA5}">
                      <a16:colId xmlns:a16="http://schemas.microsoft.com/office/drawing/2014/main" val="3686735932"/>
                    </a:ext>
                  </a:extLst>
                </a:gridCol>
                <a:gridCol w="2628900">
                  <a:extLst>
                    <a:ext uri="{9D8B030D-6E8A-4147-A177-3AD203B41FA5}">
                      <a16:colId xmlns:a16="http://schemas.microsoft.com/office/drawing/2014/main" val="2531494718"/>
                    </a:ext>
                  </a:extLst>
                </a:gridCol>
                <a:gridCol w="2628900">
                  <a:extLst>
                    <a:ext uri="{9D8B030D-6E8A-4147-A177-3AD203B41FA5}">
                      <a16:colId xmlns:a16="http://schemas.microsoft.com/office/drawing/2014/main" val="3775731479"/>
                    </a:ext>
                  </a:extLst>
                </a:gridCol>
                <a:gridCol w="2628900">
                  <a:extLst>
                    <a:ext uri="{9D8B030D-6E8A-4147-A177-3AD203B41FA5}">
                      <a16:colId xmlns:a16="http://schemas.microsoft.com/office/drawing/2014/main" val="4096983926"/>
                    </a:ext>
                  </a:extLst>
                </a:gridCol>
              </a:tblGrid>
              <a:tr h="0">
                <a:tc>
                  <a:txBody>
                    <a:bodyPr/>
                    <a:lstStyle/>
                    <a:p>
                      <a:r>
                        <a:rPr lang="fr-FR" dirty="0"/>
                        <a:t>Rubrique</a:t>
                      </a:r>
                    </a:p>
                  </a:txBody>
                  <a:tcPr anchor="ctr">
                    <a:lnL>
                      <a:noFill/>
                    </a:lnL>
                    <a:lnR>
                      <a:noFill/>
                    </a:lnR>
                    <a:lnT>
                      <a:noFill/>
                    </a:lnT>
                    <a:lnB>
                      <a:noFill/>
                    </a:lnB>
                    <a:noFill/>
                  </a:tcPr>
                </a:tc>
                <a:tc>
                  <a:txBody>
                    <a:bodyPr/>
                    <a:lstStyle/>
                    <a:p>
                      <a:r>
                        <a:rPr lang="fr-FR"/>
                        <a:t>Champ</a:t>
                      </a:r>
                    </a:p>
                  </a:txBody>
                  <a:tcPr anchor="ctr">
                    <a:lnL>
                      <a:noFill/>
                    </a:lnL>
                    <a:lnR>
                      <a:noFill/>
                    </a:lnR>
                    <a:lnT>
                      <a:noFill/>
                    </a:lnT>
                    <a:lnB>
                      <a:noFill/>
                    </a:lnB>
                    <a:noFill/>
                  </a:tcPr>
                </a:tc>
                <a:tc>
                  <a:txBody>
                    <a:bodyPr/>
                    <a:lstStyle/>
                    <a:p>
                      <a:r>
                        <a:rPr lang="fr-FR"/>
                        <a:t>Signification</a:t>
                      </a:r>
                    </a:p>
                  </a:txBody>
                  <a:tcPr anchor="ctr">
                    <a:lnL>
                      <a:noFill/>
                    </a:lnL>
                    <a:lnR>
                      <a:noFill/>
                    </a:lnR>
                    <a:lnT>
                      <a:noFill/>
                    </a:lnT>
                    <a:lnB>
                      <a:noFill/>
                    </a:lnB>
                    <a:noFill/>
                  </a:tcPr>
                </a:tc>
                <a:tc>
                  <a:txBody>
                    <a:bodyPr/>
                    <a:lstStyle/>
                    <a:p>
                      <a:r>
                        <a:rPr lang="fr-FR" dirty="0"/>
                        <a:t>Impact qualité</a:t>
                      </a:r>
                    </a:p>
                  </a:txBody>
                  <a:tcPr anchor="ctr">
                    <a:lnL>
                      <a:noFill/>
                    </a:lnL>
                    <a:lnR>
                      <a:noFill/>
                    </a:lnR>
                    <a:lnT>
                      <a:noFill/>
                    </a:lnT>
                    <a:lnB>
                      <a:noFill/>
                    </a:lnB>
                    <a:noFill/>
                  </a:tcPr>
                </a:tc>
                <a:extLst>
                  <a:ext uri="{0D108BD9-81ED-4DB2-BD59-A6C34878D82A}">
                    <a16:rowId xmlns:a16="http://schemas.microsoft.com/office/drawing/2014/main" val="3322406877"/>
                  </a:ext>
                </a:extLst>
              </a:tr>
              <a:tr h="0">
                <a:tc>
                  <a:txBody>
                    <a:bodyPr/>
                    <a:lstStyle/>
                    <a:p>
                      <a:r>
                        <a:rPr lang="fr-FR" b="1" dirty="0"/>
                        <a:t>Seuils de qualité</a:t>
                      </a:r>
                      <a:endParaRPr lang="fr-FR" dirty="0"/>
                    </a:p>
                  </a:txBody>
                  <a:tcPr anchor="ctr">
                    <a:lnL>
                      <a:noFill/>
                    </a:lnL>
                    <a:lnR>
                      <a:noFill/>
                    </a:lnR>
                    <a:lnT>
                      <a:noFill/>
                    </a:lnT>
                    <a:lnB>
                      <a:noFill/>
                    </a:lnB>
                    <a:noFill/>
                  </a:tcPr>
                </a:tc>
                <a:tc>
                  <a:txBody>
                    <a:bodyPr/>
                    <a:lstStyle/>
                    <a:p>
                      <a:r>
                        <a:rPr lang="fr-FR" b="1"/>
                        <a:t>Phred minimum : Q20</a:t>
                      </a:r>
                      <a:endParaRPr lang="fr-FR"/>
                    </a:p>
                  </a:txBody>
                  <a:tcPr anchor="ctr">
                    <a:lnL>
                      <a:noFill/>
                    </a:lnL>
                    <a:lnR>
                      <a:noFill/>
                    </a:lnR>
                    <a:lnT>
                      <a:noFill/>
                    </a:lnT>
                    <a:lnB>
                      <a:noFill/>
                    </a:lnB>
                    <a:noFill/>
                  </a:tcPr>
                </a:tc>
                <a:tc>
                  <a:txBody>
                    <a:bodyPr/>
                    <a:lstStyle/>
                    <a:p>
                      <a:r>
                        <a:rPr lang="fr-FR" dirty="0"/>
                        <a:t>Score </a:t>
                      </a:r>
                      <a:r>
                        <a:rPr lang="fr-FR" dirty="0" err="1"/>
                        <a:t>Phred</a:t>
                      </a:r>
                      <a:r>
                        <a:rPr lang="fr-FR" dirty="0"/>
                        <a:t> ≥ 20 ⇒ probabilité d’erreur ≤ 1 % (Q = −10 log₁₀ </a:t>
                      </a:r>
                      <a:r>
                        <a:rPr lang="fr-FR" dirty="0" err="1"/>
                        <a:t>Pₑʳʳ</a:t>
                      </a:r>
                      <a:r>
                        <a:rPr lang="fr-FR" dirty="0"/>
                        <a:t>) pour chaque base.</a:t>
                      </a:r>
                    </a:p>
                  </a:txBody>
                  <a:tcPr anchor="ctr">
                    <a:lnL>
                      <a:noFill/>
                    </a:lnL>
                    <a:lnR>
                      <a:noFill/>
                    </a:lnR>
                    <a:lnT>
                      <a:noFill/>
                    </a:lnT>
                    <a:lnB>
                      <a:noFill/>
                    </a:lnB>
                    <a:noFill/>
                  </a:tcPr>
                </a:tc>
                <a:tc>
                  <a:txBody>
                    <a:bodyPr/>
                    <a:lstStyle/>
                    <a:p>
                      <a:r>
                        <a:rPr lang="fr-FR" dirty="0"/>
                        <a:t>Garantit que la quasi-totalité des lectures utilisées pour l’analyse variantielle sont fiables.</a:t>
                      </a:r>
                    </a:p>
                  </a:txBody>
                  <a:tcPr anchor="ctr">
                    <a:lnL>
                      <a:noFill/>
                    </a:lnL>
                    <a:lnR>
                      <a:noFill/>
                    </a:lnR>
                    <a:lnT>
                      <a:noFill/>
                    </a:lnT>
                    <a:lnB>
                      <a:noFill/>
                    </a:lnB>
                    <a:noFill/>
                  </a:tcPr>
                </a:tc>
                <a:extLst>
                  <a:ext uri="{0D108BD9-81ED-4DB2-BD59-A6C34878D82A}">
                    <a16:rowId xmlns:a16="http://schemas.microsoft.com/office/drawing/2014/main" val="761200391"/>
                  </a:ext>
                </a:extLst>
              </a:tr>
              <a:tr h="0">
                <a:tc>
                  <a:txBody>
                    <a:bodyPr/>
                    <a:lstStyle/>
                    <a:p>
                      <a:endParaRPr lang="fr-FR"/>
                    </a:p>
                  </a:txBody>
                  <a:tcPr anchor="ctr">
                    <a:lnL>
                      <a:noFill/>
                    </a:lnL>
                    <a:lnR>
                      <a:noFill/>
                    </a:lnR>
                    <a:lnT>
                      <a:noFill/>
                    </a:lnT>
                    <a:lnB>
                      <a:noFill/>
                    </a:lnB>
                    <a:noFill/>
                  </a:tcPr>
                </a:tc>
                <a:tc>
                  <a:txBody>
                    <a:bodyPr/>
                    <a:lstStyle/>
                    <a:p>
                      <a:r>
                        <a:rPr lang="fr-FR" b="1"/>
                        <a:t>Couverture min : 100×</a:t>
                      </a:r>
                      <a:endParaRPr lang="fr-FR"/>
                    </a:p>
                  </a:txBody>
                  <a:tcPr anchor="ctr">
                    <a:lnL>
                      <a:noFill/>
                    </a:lnL>
                    <a:lnR>
                      <a:noFill/>
                    </a:lnR>
                    <a:lnT>
                      <a:noFill/>
                    </a:lnT>
                    <a:lnB>
                      <a:noFill/>
                    </a:lnB>
                    <a:noFill/>
                  </a:tcPr>
                </a:tc>
                <a:tc>
                  <a:txBody>
                    <a:bodyPr/>
                    <a:lstStyle/>
                    <a:p>
                      <a:r>
                        <a:rPr lang="fr-FR" dirty="0"/>
                        <a:t>Chaque nucléotide doit être lu ≥ 100 fois.</a:t>
                      </a:r>
                    </a:p>
                  </a:txBody>
                  <a:tcPr anchor="ctr">
                    <a:lnL>
                      <a:noFill/>
                    </a:lnL>
                    <a:lnR>
                      <a:noFill/>
                    </a:lnR>
                    <a:lnT>
                      <a:noFill/>
                    </a:lnT>
                    <a:lnB>
                      <a:noFill/>
                    </a:lnB>
                    <a:noFill/>
                  </a:tcPr>
                </a:tc>
                <a:tc>
                  <a:txBody>
                    <a:bodyPr/>
                    <a:lstStyle/>
                    <a:p>
                      <a:r>
                        <a:rPr lang="fr-FR" dirty="0"/>
                        <a:t>Réduit fortement les faux positifs/</a:t>
                      </a:r>
                      <a:r>
                        <a:rPr lang="fr-FR" dirty="0" err="1"/>
                        <a:t>negatifs</a:t>
                      </a:r>
                      <a:r>
                        <a:rPr lang="fr-FR" dirty="0"/>
                        <a:t> lors de l’appel de variants.</a:t>
                      </a:r>
                    </a:p>
                  </a:txBody>
                  <a:tcPr anchor="ctr">
                    <a:lnL>
                      <a:noFill/>
                    </a:lnL>
                    <a:lnR>
                      <a:noFill/>
                    </a:lnR>
                    <a:lnT>
                      <a:noFill/>
                    </a:lnT>
                    <a:lnB>
                      <a:noFill/>
                    </a:lnB>
                    <a:noFill/>
                  </a:tcPr>
                </a:tc>
                <a:extLst>
                  <a:ext uri="{0D108BD9-81ED-4DB2-BD59-A6C34878D82A}">
                    <a16:rowId xmlns:a16="http://schemas.microsoft.com/office/drawing/2014/main" val="291923684"/>
                  </a:ext>
                </a:extLst>
              </a:tr>
              <a:tr h="0">
                <a:tc>
                  <a:txBody>
                    <a:bodyPr/>
                    <a:lstStyle/>
                    <a:p>
                      <a:endParaRPr lang="fr-FR"/>
                    </a:p>
                  </a:txBody>
                  <a:tcPr anchor="ctr">
                    <a:lnL>
                      <a:noFill/>
                    </a:lnL>
                    <a:lnR>
                      <a:noFill/>
                    </a:lnR>
                    <a:lnT>
                      <a:noFill/>
                    </a:lnT>
                    <a:lnB>
                      <a:noFill/>
                    </a:lnB>
                    <a:noFill/>
                  </a:tcPr>
                </a:tc>
                <a:tc>
                  <a:txBody>
                    <a:bodyPr/>
                    <a:lstStyle/>
                    <a:p>
                      <a:r>
                        <a:rPr lang="fr-FR" b="1"/>
                        <a:t>Contamination max : 5 %</a:t>
                      </a:r>
                      <a:endParaRPr lang="fr-FR"/>
                    </a:p>
                  </a:txBody>
                  <a:tcPr anchor="ctr">
                    <a:lnL>
                      <a:noFill/>
                    </a:lnL>
                    <a:lnR>
                      <a:noFill/>
                    </a:lnR>
                    <a:lnT>
                      <a:noFill/>
                    </a:lnT>
                    <a:lnB>
                      <a:noFill/>
                    </a:lnB>
                    <a:noFill/>
                  </a:tcPr>
                </a:tc>
                <a:tc>
                  <a:txBody>
                    <a:bodyPr/>
                    <a:lstStyle/>
                    <a:p>
                      <a:r>
                        <a:rPr lang="fr-FR" dirty="0"/>
                        <a:t>Seuil toléré pour la proportion de séquences non virales (humaines, bactériennes, etc.).</a:t>
                      </a:r>
                    </a:p>
                  </a:txBody>
                  <a:tcPr anchor="ctr">
                    <a:lnL>
                      <a:noFill/>
                    </a:lnL>
                    <a:lnR>
                      <a:noFill/>
                    </a:lnR>
                    <a:lnT>
                      <a:noFill/>
                    </a:lnT>
                    <a:lnB>
                      <a:noFill/>
                    </a:lnB>
                    <a:noFill/>
                  </a:tcPr>
                </a:tc>
                <a:tc>
                  <a:txBody>
                    <a:bodyPr/>
                    <a:lstStyle/>
                    <a:p>
                      <a:r>
                        <a:rPr lang="fr-FR" dirty="0"/>
                        <a:t>Au-delà, l’échantillon pourrait être jugé trop « sale » et nécessiter une nouvelle préparation ou un filtrage plus strict.</a:t>
                      </a:r>
                    </a:p>
                  </a:txBody>
                  <a:tcPr anchor="ctr">
                    <a:lnL>
                      <a:noFill/>
                    </a:lnL>
                    <a:lnR>
                      <a:noFill/>
                    </a:lnR>
                    <a:lnT>
                      <a:noFill/>
                    </a:lnT>
                    <a:lnB>
                      <a:noFill/>
                    </a:lnB>
                    <a:noFill/>
                  </a:tcPr>
                </a:tc>
                <a:extLst>
                  <a:ext uri="{0D108BD9-81ED-4DB2-BD59-A6C34878D82A}">
                    <a16:rowId xmlns:a16="http://schemas.microsoft.com/office/drawing/2014/main" val="3902773999"/>
                  </a:ext>
                </a:extLst>
              </a:tr>
            </a:tbl>
          </a:graphicData>
        </a:graphic>
      </p:graphicFrame>
      <p:pic>
        <p:nvPicPr>
          <p:cNvPr id="5" name="Image 4">
            <a:extLst>
              <a:ext uri="{FF2B5EF4-FFF2-40B4-BE49-F238E27FC236}">
                <a16:creationId xmlns:a16="http://schemas.microsoft.com/office/drawing/2014/main" id="{89AF6373-F61F-9271-452F-C0715FF094AF}"/>
              </a:ext>
            </a:extLst>
          </p:cNvPr>
          <p:cNvPicPr>
            <a:picLocks noChangeAspect="1"/>
          </p:cNvPicPr>
          <p:nvPr/>
        </p:nvPicPr>
        <p:blipFill>
          <a:blip r:embed="rId2"/>
          <a:stretch>
            <a:fillRect/>
          </a:stretch>
        </p:blipFill>
        <p:spPr>
          <a:xfrm>
            <a:off x="3944659" y="136621"/>
            <a:ext cx="5001323" cy="666843"/>
          </a:xfrm>
          <a:prstGeom prst="rect">
            <a:avLst/>
          </a:prstGeom>
        </p:spPr>
      </p:pic>
      <p:pic>
        <p:nvPicPr>
          <p:cNvPr id="6" name="Image 5">
            <a:extLst>
              <a:ext uri="{FF2B5EF4-FFF2-40B4-BE49-F238E27FC236}">
                <a16:creationId xmlns:a16="http://schemas.microsoft.com/office/drawing/2014/main" id="{C7AD4E47-2CE8-F534-DC5C-71A0CCDA1732}"/>
              </a:ext>
            </a:extLst>
          </p:cNvPr>
          <p:cNvPicPr>
            <a:picLocks noChangeAspect="1"/>
          </p:cNvPicPr>
          <p:nvPr/>
        </p:nvPicPr>
        <p:blipFill>
          <a:blip r:embed="rId3"/>
          <a:stretch>
            <a:fillRect/>
          </a:stretch>
        </p:blipFill>
        <p:spPr>
          <a:xfrm>
            <a:off x="152937" y="979781"/>
            <a:ext cx="7934217" cy="1355914"/>
          </a:xfrm>
          <a:prstGeom prst="rect">
            <a:avLst/>
          </a:prstGeom>
        </p:spPr>
      </p:pic>
      <p:sp>
        <p:nvSpPr>
          <p:cNvPr id="7" name="Rectangle : coins arrondis 6">
            <a:extLst>
              <a:ext uri="{FF2B5EF4-FFF2-40B4-BE49-F238E27FC236}">
                <a16:creationId xmlns:a16="http://schemas.microsoft.com/office/drawing/2014/main" id="{E6EF9498-16D4-28CE-0AE3-670314BF113D}"/>
              </a:ext>
            </a:extLst>
          </p:cNvPr>
          <p:cNvSpPr/>
          <p:nvPr/>
        </p:nvSpPr>
        <p:spPr>
          <a:xfrm>
            <a:off x="2694253" y="1465311"/>
            <a:ext cx="2500811" cy="81500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73272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89B3C-24F3-B2F9-BD2E-94F4CF763C23}"/>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262F602F-13BC-DF5A-A985-F3BA2F72D4D4}"/>
              </a:ext>
            </a:extLst>
          </p:cNvPr>
          <p:cNvPicPr>
            <a:picLocks noChangeAspect="1"/>
          </p:cNvPicPr>
          <p:nvPr/>
        </p:nvPicPr>
        <p:blipFill>
          <a:blip r:embed="rId2"/>
          <a:stretch>
            <a:fillRect/>
          </a:stretch>
        </p:blipFill>
        <p:spPr>
          <a:xfrm>
            <a:off x="3944659" y="136621"/>
            <a:ext cx="5001323" cy="666843"/>
          </a:xfrm>
          <a:prstGeom prst="rect">
            <a:avLst/>
          </a:prstGeom>
        </p:spPr>
      </p:pic>
      <p:pic>
        <p:nvPicPr>
          <p:cNvPr id="6" name="Image 5">
            <a:extLst>
              <a:ext uri="{FF2B5EF4-FFF2-40B4-BE49-F238E27FC236}">
                <a16:creationId xmlns:a16="http://schemas.microsoft.com/office/drawing/2014/main" id="{724E6D74-71B1-12FE-F6A7-AA9CB528B28F}"/>
              </a:ext>
            </a:extLst>
          </p:cNvPr>
          <p:cNvPicPr>
            <a:picLocks noChangeAspect="1"/>
          </p:cNvPicPr>
          <p:nvPr/>
        </p:nvPicPr>
        <p:blipFill>
          <a:blip r:embed="rId3"/>
          <a:stretch>
            <a:fillRect/>
          </a:stretch>
        </p:blipFill>
        <p:spPr>
          <a:xfrm>
            <a:off x="152937" y="979781"/>
            <a:ext cx="7934217" cy="1355914"/>
          </a:xfrm>
          <a:prstGeom prst="rect">
            <a:avLst/>
          </a:prstGeom>
        </p:spPr>
      </p:pic>
      <p:sp>
        <p:nvSpPr>
          <p:cNvPr id="7" name="Rectangle : coins arrondis 6">
            <a:extLst>
              <a:ext uri="{FF2B5EF4-FFF2-40B4-BE49-F238E27FC236}">
                <a16:creationId xmlns:a16="http://schemas.microsoft.com/office/drawing/2014/main" id="{E2B41B82-0075-3FFE-C828-F519202D6849}"/>
              </a:ext>
            </a:extLst>
          </p:cNvPr>
          <p:cNvSpPr/>
          <p:nvPr/>
        </p:nvSpPr>
        <p:spPr>
          <a:xfrm>
            <a:off x="5497088" y="1405676"/>
            <a:ext cx="2500811" cy="81500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2" name="Tableau 1">
            <a:extLst>
              <a:ext uri="{FF2B5EF4-FFF2-40B4-BE49-F238E27FC236}">
                <a16:creationId xmlns:a16="http://schemas.microsoft.com/office/drawing/2014/main" id="{234C3B41-6332-C763-8153-18B445BE40A9}"/>
              </a:ext>
            </a:extLst>
          </p:cNvPr>
          <p:cNvGraphicFramePr>
            <a:graphicFrameLocks noGrp="1"/>
          </p:cNvGraphicFramePr>
          <p:nvPr>
            <p:extLst>
              <p:ext uri="{D42A27DB-BD31-4B8C-83A1-F6EECF244321}">
                <p14:modId xmlns:p14="http://schemas.microsoft.com/office/powerpoint/2010/main" val="1909141139"/>
              </p:ext>
            </p:extLst>
          </p:nvPr>
        </p:nvGraphicFramePr>
        <p:xfrm>
          <a:off x="109882" y="2425996"/>
          <a:ext cx="8627652" cy="4414896"/>
        </p:xfrm>
        <a:graphic>
          <a:graphicData uri="http://schemas.openxmlformats.org/drawingml/2006/table">
            <a:tbl>
              <a:tblPr/>
              <a:tblGrid>
                <a:gridCol w="2156913">
                  <a:extLst>
                    <a:ext uri="{9D8B030D-6E8A-4147-A177-3AD203B41FA5}">
                      <a16:colId xmlns:a16="http://schemas.microsoft.com/office/drawing/2014/main" val="1726888285"/>
                    </a:ext>
                  </a:extLst>
                </a:gridCol>
                <a:gridCol w="2156913">
                  <a:extLst>
                    <a:ext uri="{9D8B030D-6E8A-4147-A177-3AD203B41FA5}">
                      <a16:colId xmlns:a16="http://schemas.microsoft.com/office/drawing/2014/main" val="1515453632"/>
                    </a:ext>
                  </a:extLst>
                </a:gridCol>
                <a:gridCol w="2156913">
                  <a:extLst>
                    <a:ext uri="{9D8B030D-6E8A-4147-A177-3AD203B41FA5}">
                      <a16:colId xmlns:a16="http://schemas.microsoft.com/office/drawing/2014/main" val="72717869"/>
                    </a:ext>
                  </a:extLst>
                </a:gridCol>
                <a:gridCol w="2156913">
                  <a:extLst>
                    <a:ext uri="{9D8B030D-6E8A-4147-A177-3AD203B41FA5}">
                      <a16:colId xmlns:a16="http://schemas.microsoft.com/office/drawing/2014/main" val="775643110"/>
                    </a:ext>
                  </a:extLst>
                </a:gridCol>
              </a:tblGrid>
              <a:tr h="300092">
                <a:tc>
                  <a:txBody>
                    <a:bodyPr/>
                    <a:lstStyle/>
                    <a:p>
                      <a:r>
                        <a:rPr lang="fr-FR" sz="1500" dirty="0"/>
                        <a:t>Rubrique</a:t>
                      </a:r>
                    </a:p>
                  </a:txBody>
                  <a:tcPr marL="75023" marR="75023" marT="37512" marB="37512" anchor="ctr">
                    <a:lnL>
                      <a:noFill/>
                    </a:lnL>
                    <a:lnR>
                      <a:noFill/>
                    </a:lnR>
                    <a:lnT>
                      <a:noFill/>
                    </a:lnT>
                    <a:lnB>
                      <a:noFill/>
                    </a:lnB>
                    <a:noFill/>
                  </a:tcPr>
                </a:tc>
                <a:tc>
                  <a:txBody>
                    <a:bodyPr/>
                    <a:lstStyle/>
                    <a:p>
                      <a:r>
                        <a:rPr lang="fr-FR" sz="1500"/>
                        <a:t>Champ</a:t>
                      </a:r>
                    </a:p>
                  </a:txBody>
                  <a:tcPr marL="75023" marR="75023" marT="37512" marB="37512" anchor="ctr">
                    <a:lnL>
                      <a:noFill/>
                    </a:lnL>
                    <a:lnR>
                      <a:noFill/>
                    </a:lnR>
                    <a:lnT>
                      <a:noFill/>
                    </a:lnT>
                    <a:lnB>
                      <a:noFill/>
                    </a:lnB>
                    <a:noFill/>
                  </a:tcPr>
                </a:tc>
                <a:tc>
                  <a:txBody>
                    <a:bodyPr/>
                    <a:lstStyle/>
                    <a:p>
                      <a:r>
                        <a:rPr lang="fr-FR" sz="1500"/>
                        <a:t>Signification</a:t>
                      </a:r>
                    </a:p>
                  </a:txBody>
                  <a:tcPr marL="75023" marR="75023" marT="37512" marB="37512" anchor="ctr">
                    <a:lnL>
                      <a:noFill/>
                    </a:lnL>
                    <a:lnR>
                      <a:noFill/>
                    </a:lnR>
                    <a:lnT>
                      <a:noFill/>
                    </a:lnT>
                    <a:lnB>
                      <a:noFill/>
                    </a:lnB>
                    <a:noFill/>
                  </a:tcPr>
                </a:tc>
                <a:tc>
                  <a:txBody>
                    <a:bodyPr/>
                    <a:lstStyle/>
                    <a:p>
                      <a:r>
                        <a:rPr lang="fr-FR" sz="1500"/>
                        <a:t>Lecture biologique</a:t>
                      </a:r>
                    </a:p>
                  </a:txBody>
                  <a:tcPr marL="75023" marR="75023" marT="37512" marB="37512" anchor="ctr">
                    <a:lnL>
                      <a:noFill/>
                    </a:lnL>
                    <a:lnR>
                      <a:noFill/>
                    </a:lnR>
                    <a:lnT>
                      <a:noFill/>
                    </a:lnT>
                    <a:lnB>
                      <a:noFill/>
                    </a:lnB>
                    <a:noFill/>
                  </a:tcPr>
                </a:tc>
                <a:extLst>
                  <a:ext uri="{0D108BD9-81ED-4DB2-BD59-A6C34878D82A}">
                    <a16:rowId xmlns:a16="http://schemas.microsoft.com/office/drawing/2014/main" val="895373312"/>
                  </a:ext>
                </a:extLst>
              </a:tr>
              <a:tr h="1425438">
                <a:tc>
                  <a:txBody>
                    <a:bodyPr/>
                    <a:lstStyle/>
                    <a:p>
                      <a:r>
                        <a:rPr lang="fr-FR" sz="1500" b="1" dirty="0"/>
                        <a:t>Résultats analyse</a:t>
                      </a:r>
                      <a:endParaRPr lang="fr-FR" sz="1500" dirty="0"/>
                    </a:p>
                  </a:txBody>
                  <a:tcPr marL="75023" marR="75023" marT="37512" marB="37512" anchor="ctr">
                    <a:lnL>
                      <a:noFill/>
                    </a:lnL>
                    <a:lnR>
                      <a:noFill/>
                    </a:lnR>
                    <a:lnT>
                      <a:noFill/>
                    </a:lnT>
                    <a:lnB>
                      <a:noFill/>
                    </a:lnB>
                    <a:noFill/>
                  </a:tcPr>
                </a:tc>
                <a:tc>
                  <a:txBody>
                    <a:bodyPr/>
                    <a:lstStyle/>
                    <a:p>
                      <a:r>
                        <a:rPr lang="fr-FR" sz="1500" b="1" dirty="0"/>
                        <a:t>Variants identifiés : 7</a:t>
                      </a:r>
                      <a:endParaRPr lang="fr-FR" sz="1500" dirty="0"/>
                    </a:p>
                  </a:txBody>
                  <a:tcPr marL="75023" marR="75023" marT="37512" marB="37512" anchor="ctr">
                    <a:lnL>
                      <a:noFill/>
                    </a:lnL>
                    <a:lnR>
                      <a:noFill/>
                    </a:lnR>
                    <a:lnT>
                      <a:noFill/>
                    </a:lnT>
                    <a:lnB>
                      <a:noFill/>
                    </a:lnB>
                    <a:noFill/>
                  </a:tcPr>
                </a:tc>
                <a:tc>
                  <a:txBody>
                    <a:bodyPr/>
                    <a:lstStyle/>
                    <a:p>
                      <a:r>
                        <a:rPr lang="fr-FR" sz="1500" dirty="0"/>
                        <a:t>Sept positions nucléotidiques diffèrent par rapport à NC_045512.2.</a:t>
                      </a:r>
                    </a:p>
                  </a:txBody>
                  <a:tcPr marL="75023" marR="75023" marT="37512" marB="37512" anchor="ctr">
                    <a:lnL>
                      <a:noFill/>
                    </a:lnL>
                    <a:lnR>
                      <a:noFill/>
                    </a:lnR>
                    <a:lnT>
                      <a:noFill/>
                    </a:lnT>
                    <a:lnB>
                      <a:noFill/>
                    </a:lnB>
                    <a:noFill/>
                  </a:tcPr>
                </a:tc>
                <a:tc>
                  <a:txBody>
                    <a:bodyPr/>
                    <a:lstStyle/>
                    <a:p>
                      <a:r>
                        <a:rPr lang="fr-FR" sz="1500" dirty="0"/>
                        <a:t>Correspond à la dérive accumulée de votre souche ; la combinaison de mutations sert au typage (PANGO </a:t>
                      </a:r>
                      <a:r>
                        <a:rPr lang="fr-FR" sz="1500" dirty="0" err="1"/>
                        <a:t>lineage</a:t>
                      </a:r>
                      <a:r>
                        <a:rPr lang="fr-FR" sz="1500" dirty="0"/>
                        <a:t>, </a:t>
                      </a:r>
                      <a:r>
                        <a:rPr lang="fr-FR" sz="1500" dirty="0" err="1"/>
                        <a:t>Nextstrain</a:t>
                      </a:r>
                      <a:r>
                        <a:rPr lang="fr-FR" sz="1500" dirty="0"/>
                        <a:t> clade, etc.).</a:t>
                      </a:r>
                    </a:p>
                  </a:txBody>
                  <a:tcPr marL="75023" marR="75023" marT="37512" marB="37512" anchor="ctr">
                    <a:lnL>
                      <a:noFill/>
                    </a:lnL>
                    <a:lnR>
                      <a:noFill/>
                    </a:lnR>
                    <a:lnT>
                      <a:noFill/>
                    </a:lnT>
                    <a:lnB>
                      <a:noFill/>
                    </a:lnB>
                    <a:noFill/>
                  </a:tcPr>
                </a:tc>
                <a:extLst>
                  <a:ext uri="{0D108BD9-81ED-4DB2-BD59-A6C34878D82A}">
                    <a16:rowId xmlns:a16="http://schemas.microsoft.com/office/drawing/2014/main" val="949464407"/>
                  </a:ext>
                </a:extLst>
              </a:tr>
              <a:tr h="975300">
                <a:tc>
                  <a:txBody>
                    <a:bodyPr/>
                    <a:lstStyle/>
                    <a:p>
                      <a:endParaRPr lang="fr-FR" sz="1500"/>
                    </a:p>
                  </a:txBody>
                  <a:tcPr marL="75023" marR="75023" marT="37512" marB="37512" anchor="ctr">
                    <a:lnL>
                      <a:noFill/>
                    </a:lnL>
                    <a:lnR>
                      <a:noFill/>
                    </a:lnR>
                    <a:lnT>
                      <a:noFill/>
                    </a:lnT>
                    <a:lnB>
                      <a:noFill/>
                    </a:lnB>
                    <a:noFill/>
                  </a:tcPr>
                </a:tc>
                <a:tc>
                  <a:txBody>
                    <a:bodyPr/>
                    <a:lstStyle/>
                    <a:p>
                      <a:r>
                        <a:rPr lang="fr-FR" sz="1500" b="1"/>
                        <a:t>Contamination humaine : 2,3 %</a:t>
                      </a:r>
                      <a:endParaRPr lang="fr-FR" sz="1500"/>
                    </a:p>
                  </a:txBody>
                  <a:tcPr marL="75023" marR="75023" marT="37512" marB="37512" anchor="ctr">
                    <a:lnL>
                      <a:noFill/>
                    </a:lnL>
                    <a:lnR>
                      <a:noFill/>
                    </a:lnR>
                    <a:lnT>
                      <a:noFill/>
                    </a:lnT>
                    <a:lnB>
                      <a:noFill/>
                    </a:lnB>
                    <a:noFill/>
                  </a:tcPr>
                </a:tc>
                <a:tc>
                  <a:txBody>
                    <a:bodyPr/>
                    <a:lstStyle/>
                    <a:p>
                      <a:r>
                        <a:rPr lang="fr-FR" sz="1500" dirty="0"/>
                        <a:t>2,3 % des lectures alignent sur le génome humain (ou autres contaminants).</a:t>
                      </a:r>
                    </a:p>
                  </a:txBody>
                  <a:tcPr marL="75023" marR="75023" marT="37512" marB="37512" anchor="ctr">
                    <a:lnL>
                      <a:noFill/>
                    </a:lnL>
                    <a:lnR>
                      <a:noFill/>
                    </a:lnR>
                    <a:lnT>
                      <a:noFill/>
                    </a:lnT>
                    <a:lnB>
                      <a:noFill/>
                    </a:lnB>
                    <a:noFill/>
                  </a:tcPr>
                </a:tc>
                <a:tc>
                  <a:txBody>
                    <a:bodyPr/>
                    <a:lstStyle/>
                    <a:p>
                      <a:r>
                        <a:rPr lang="fr-FR" sz="1500" dirty="0"/>
                        <a:t>Sous le seuil (5 %) ⇒ échantillon considéré « propre ».</a:t>
                      </a:r>
                    </a:p>
                  </a:txBody>
                  <a:tcPr marL="75023" marR="75023" marT="37512" marB="37512" anchor="ctr">
                    <a:lnL>
                      <a:noFill/>
                    </a:lnL>
                    <a:lnR>
                      <a:noFill/>
                    </a:lnR>
                    <a:lnT>
                      <a:noFill/>
                    </a:lnT>
                    <a:lnB>
                      <a:noFill/>
                    </a:lnB>
                    <a:noFill/>
                  </a:tcPr>
                </a:tc>
                <a:extLst>
                  <a:ext uri="{0D108BD9-81ED-4DB2-BD59-A6C34878D82A}">
                    <a16:rowId xmlns:a16="http://schemas.microsoft.com/office/drawing/2014/main" val="2996150544"/>
                  </a:ext>
                </a:extLst>
              </a:tr>
              <a:tr h="1650507">
                <a:tc>
                  <a:txBody>
                    <a:bodyPr/>
                    <a:lstStyle/>
                    <a:p>
                      <a:endParaRPr lang="fr-FR" sz="1500"/>
                    </a:p>
                  </a:txBody>
                  <a:tcPr marL="75023" marR="75023" marT="37512" marB="37512" anchor="ctr">
                    <a:lnL>
                      <a:noFill/>
                    </a:lnL>
                    <a:lnR>
                      <a:noFill/>
                    </a:lnR>
                    <a:lnT>
                      <a:noFill/>
                    </a:lnT>
                    <a:lnB>
                      <a:noFill/>
                    </a:lnB>
                    <a:noFill/>
                  </a:tcPr>
                </a:tc>
                <a:tc>
                  <a:txBody>
                    <a:bodyPr/>
                    <a:lstStyle/>
                    <a:p>
                      <a:r>
                        <a:rPr lang="fr-FR" sz="1500" b="1"/>
                        <a:t>ORFs complets : 11/11</a:t>
                      </a:r>
                      <a:endParaRPr lang="fr-FR" sz="1500"/>
                    </a:p>
                  </a:txBody>
                  <a:tcPr marL="75023" marR="75023" marT="37512" marB="37512" anchor="ctr">
                    <a:lnL>
                      <a:noFill/>
                    </a:lnL>
                    <a:lnR>
                      <a:noFill/>
                    </a:lnR>
                    <a:lnT>
                      <a:noFill/>
                    </a:lnT>
                    <a:lnB>
                      <a:noFill/>
                    </a:lnB>
                    <a:noFill/>
                  </a:tcPr>
                </a:tc>
                <a:tc>
                  <a:txBody>
                    <a:bodyPr/>
                    <a:lstStyle/>
                    <a:p>
                      <a:r>
                        <a:rPr lang="fr-FR" sz="1500"/>
                        <a:t>Les 11 cadres de lecture ouverts canoniques (ORF1ab, S, 3a, E, M, 6, 7a, 7b, 8, N, 10) sont couverts sans lacune ni frameshift. </a:t>
                      </a:r>
                      <a:r>
                        <a:rPr lang="fr-FR" sz="1500">
                          <a:effectLst/>
                          <a:hlinkClick r:id="rId4"/>
                        </a:rPr>
                        <a:t>PMC</a:t>
                      </a:r>
                      <a:endParaRPr lang="fr-FR" sz="1500"/>
                    </a:p>
                  </a:txBody>
                  <a:tcPr marL="75023" marR="75023" marT="37512" marB="37512" anchor="ctr">
                    <a:lnL>
                      <a:noFill/>
                    </a:lnL>
                    <a:lnR>
                      <a:noFill/>
                    </a:lnR>
                    <a:lnT>
                      <a:noFill/>
                    </a:lnT>
                    <a:lnB>
                      <a:noFill/>
                    </a:lnB>
                    <a:noFill/>
                  </a:tcPr>
                </a:tc>
                <a:tc>
                  <a:txBody>
                    <a:bodyPr/>
                    <a:lstStyle/>
                    <a:p>
                      <a:r>
                        <a:rPr lang="fr-FR" sz="1500" dirty="0"/>
                        <a:t>Confirme l’intégrité génomique ; indispensable pour des études fonctionnelles (mutations d’échappement, tests vaccinaux, etc.).</a:t>
                      </a:r>
                    </a:p>
                  </a:txBody>
                  <a:tcPr marL="75023" marR="75023" marT="37512" marB="37512" anchor="ctr">
                    <a:lnL>
                      <a:noFill/>
                    </a:lnL>
                    <a:lnR>
                      <a:noFill/>
                    </a:lnR>
                    <a:lnT>
                      <a:noFill/>
                    </a:lnT>
                    <a:lnB>
                      <a:noFill/>
                    </a:lnB>
                    <a:noFill/>
                  </a:tcPr>
                </a:tc>
                <a:extLst>
                  <a:ext uri="{0D108BD9-81ED-4DB2-BD59-A6C34878D82A}">
                    <a16:rowId xmlns:a16="http://schemas.microsoft.com/office/drawing/2014/main" val="1237339000"/>
                  </a:ext>
                </a:extLst>
              </a:tr>
            </a:tbl>
          </a:graphicData>
        </a:graphic>
      </p:graphicFrame>
    </p:spTree>
    <p:extLst>
      <p:ext uri="{BB962C8B-B14F-4D97-AF65-F5344CB8AC3E}">
        <p14:creationId xmlns:p14="http://schemas.microsoft.com/office/powerpoint/2010/main" val="4108610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787BEEF-9658-C74B-8643-3A4502E483ED}"/>
              </a:ext>
            </a:extLst>
          </p:cNvPr>
          <p:cNvPicPr>
            <a:picLocks noChangeAspect="1"/>
          </p:cNvPicPr>
          <p:nvPr/>
        </p:nvPicPr>
        <p:blipFill>
          <a:blip r:embed="rId2"/>
          <a:stretch>
            <a:fillRect/>
          </a:stretch>
        </p:blipFill>
        <p:spPr>
          <a:xfrm>
            <a:off x="3595338" y="0"/>
            <a:ext cx="5001323" cy="666843"/>
          </a:xfrm>
          <a:prstGeom prst="rect">
            <a:avLst/>
          </a:prstGeom>
        </p:spPr>
      </p:pic>
      <p:pic>
        <p:nvPicPr>
          <p:cNvPr id="6" name="Image 5">
            <a:extLst>
              <a:ext uri="{FF2B5EF4-FFF2-40B4-BE49-F238E27FC236}">
                <a16:creationId xmlns:a16="http://schemas.microsoft.com/office/drawing/2014/main" id="{018C884E-762A-3401-0032-92E2FA4A7455}"/>
              </a:ext>
            </a:extLst>
          </p:cNvPr>
          <p:cNvPicPr>
            <a:picLocks noChangeAspect="1"/>
          </p:cNvPicPr>
          <p:nvPr/>
        </p:nvPicPr>
        <p:blipFill>
          <a:blip r:embed="rId3"/>
          <a:stretch>
            <a:fillRect/>
          </a:stretch>
        </p:blipFill>
        <p:spPr>
          <a:xfrm>
            <a:off x="483024" y="727869"/>
            <a:ext cx="5001323" cy="2858731"/>
          </a:xfrm>
          <a:prstGeom prst="rect">
            <a:avLst/>
          </a:prstGeom>
        </p:spPr>
      </p:pic>
      <p:pic>
        <p:nvPicPr>
          <p:cNvPr id="8" name="Image 7">
            <a:extLst>
              <a:ext uri="{FF2B5EF4-FFF2-40B4-BE49-F238E27FC236}">
                <a16:creationId xmlns:a16="http://schemas.microsoft.com/office/drawing/2014/main" id="{0C9C315D-5560-8D78-C999-AE40EE6A1856}"/>
              </a:ext>
            </a:extLst>
          </p:cNvPr>
          <p:cNvPicPr>
            <a:picLocks noChangeAspect="1"/>
          </p:cNvPicPr>
          <p:nvPr/>
        </p:nvPicPr>
        <p:blipFill>
          <a:blip r:embed="rId4"/>
          <a:stretch>
            <a:fillRect/>
          </a:stretch>
        </p:blipFill>
        <p:spPr>
          <a:xfrm>
            <a:off x="6893677" y="671730"/>
            <a:ext cx="4815299" cy="2858731"/>
          </a:xfrm>
          <a:prstGeom prst="rect">
            <a:avLst/>
          </a:prstGeom>
        </p:spPr>
      </p:pic>
      <p:pic>
        <p:nvPicPr>
          <p:cNvPr id="10" name="Image 9">
            <a:extLst>
              <a:ext uri="{FF2B5EF4-FFF2-40B4-BE49-F238E27FC236}">
                <a16:creationId xmlns:a16="http://schemas.microsoft.com/office/drawing/2014/main" id="{F0052262-1978-A9DD-9F91-5F31FC5360DD}"/>
              </a:ext>
            </a:extLst>
          </p:cNvPr>
          <p:cNvPicPr>
            <a:picLocks noChangeAspect="1"/>
          </p:cNvPicPr>
          <p:nvPr/>
        </p:nvPicPr>
        <p:blipFill>
          <a:blip r:embed="rId5"/>
          <a:srcRect l="2490" t="3407" b="2475"/>
          <a:stretch/>
        </p:blipFill>
        <p:spPr>
          <a:xfrm>
            <a:off x="576470" y="3756992"/>
            <a:ext cx="3659928" cy="3021496"/>
          </a:xfrm>
          <a:prstGeom prst="rect">
            <a:avLst/>
          </a:prstGeom>
        </p:spPr>
      </p:pic>
      <p:pic>
        <p:nvPicPr>
          <p:cNvPr id="12" name="Image 11">
            <a:extLst>
              <a:ext uri="{FF2B5EF4-FFF2-40B4-BE49-F238E27FC236}">
                <a16:creationId xmlns:a16="http://schemas.microsoft.com/office/drawing/2014/main" id="{DFEC75B2-C7F3-42ED-867C-C78D9C4A3458}"/>
              </a:ext>
            </a:extLst>
          </p:cNvPr>
          <p:cNvPicPr>
            <a:picLocks noChangeAspect="1"/>
          </p:cNvPicPr>
          <p:nvPr/>
        </p:nvPicPr>
        <p:blipFill>
          <a:blip r:embed="rId6"/>
          <a:srcRect l="2486" t="3321" b="2515"/>
          <a:stretch/>
        </p:blipFill>
        <p:spPr>
          <a:xfrm>
            <a:off x="3468757" y="3756992"/>
            <a:ext cx="3191924" cy="3101008"/>
          </a:xfrm>
          <a:prstGeom prst="rect">
            <a:avLst/>
          </a:prstGeom>
        </p:spPr>
      </p:pic>
      <p:pic>
        <p:nvPicPr>
          <p:cNvPr id="15" name="Image 14">
            <a:extLst>
              <a:ext uri="{FF2B5EF4-FFF2-40B4-BE49-F238E27FC236}">
                <a16:creationId xmlns:a16="http://schemas.microsoft.com/office/drawing/2014/main" id="{8C9D789F-707D-D12A-FF67-E2E227D6FA92}"/>
              </a:ext>
            </a:extLst>
          </p:cNvPr>
          <p:cNvPicPr>
            <a:picLocks noChangeAspect="1"/>
          </p:cNvPicPr>
          <p:nvPr/>
        </p:nvPicPr>
        <p:blipFill>
          <a:blip r:embed="rId7"/>
          <a:stretch>
            <a:fillRect/>
          </a:stretch>
        </p:blipFill>
        <p:spPr>
          <a:xfrm>
            <a:off x="6711057" y="3756991"/>
            <a:ext cx="5388255" cy="2858731"/>
          </a:xfrm>
          <a:prstGeom prst="rect">
            <a:avLst/>
          </a:prstGeom>
        </p:spPr>
      </p:pic>
    </p:spTree>
    <p:extLst>
      <p:ext uri="{BB962C8B-B14F-4D97-AF65-F5344CB8AC3E}">
        <p14:creationId xmlns:p14="http://schemas.microsoft.com/office/powerpoint/2010/main" val="1529454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886B7D2-28E1-5D30-32FF-4C3BEB0C42D4}"/>
              </a:ext>
            </a:extLst>
          </p:cNvPr>
          <p:cNvPicPr>
            <a:picLocks noChangeAspect="1"/>
          </p:cNvPicPr>
          <p:nvPr/>
        </p:nvPicPr>
        <p:blipFill>
          <a:blip r:embed="rId2"/>
          <a:stretch>
            <a:fillRect/>
          </a:stretch>
        </p:blipFill>
        <p:spPr>
          <a:xfrm>
            <a:off x="3944659" y="136621"/>
            <a:ext cx="5001323" cy="666843"/>
          </a:xfrm>
          <a:prstGeom prst="rect">
            <a:avLst/>
          </a:prstGeom>
        </p:spPr>
      </p:pic>
      <p:sp>
        <p:nvSpPr>
          <p:cNvPr id="6" name="ZoneTexte 5">
            <a:extLst>
              <a:ext uri="{FF2B5EF4-FFF2-40B4-BE49-F238E27FC236}">
                <a16:creationId xmlns:a16="http://schemas.microsoft.com/office/drawing/2014/main" id="{12E43BB6-1EE2-299A-3037-224B0E8740FB}"/>
              </a:ext>
            </a:extLst>
          </p:cNvPr>
          <p:cNvSpPr txBox="1"/>
          <p:nvPr/>
        </p:nvSpPr>
        <p:spPr>
          <a:xfrm>
            <a:off x="167309" y="906480"/>
            <a:ext cx="11857382" cy="1200329"/>
          </a:xfrm>
          <a:prstGeom prst="rect">
            <a:avLst/>
          </a:prstGeom>
          <a:noFill/>
        </p:spPr>
        <p:txBody>
          <a:bodyPr wrap="square">
            <a:spAutoFit/>
          </a:bodyPr>
          <a:lstStyle/>
          <a:p>
            <a:pPr algn="just"/>
            <a:r>
              <a:rPr lang="fr-FR" b="1" i="0" dirty="0">
                <a:solidFill>
                  <a:srgbClr val="414144"/>
                </a:solidFill>
                <a:effectLst/>
                <a:latin typeface="Brandon"/>
              </a:rPr>
              <a:t>Le 24 janvier 2020, le ministère français chargé de la santé confirmait trois premiers cas de patients touchés par le coronavirus SARS-CoV-2​. Le 29 janvier 2020, l’Institut Pasteur, en charge de la surveillance des virus respiratoires en France, a séquencé intégralement le génome du coronavirus dit « 2019-nCoV ». C’est une première en Europe depuis le début de l’épidémie, permise grâce à la Plateforme de microbiologie mutualisée (P2M) de l’Institut Pasteur. </a:t>
            </a:r>
            <a:endParaRPr lang="fr-FR" dirty="0"/>
          </a:p>
        </p:txBody>
      </p:sp>
      <p:pic>
        <p:nvPicPr>
          <p:cNvPr id="8" name="Image 7">
            <a:hlinkClick r:id="rId3"/>
            <a:extLst>
              <a:ext uri="{FF2B5EF4-FFF2-40B4-BE49-F238E27FC236}">
                <a16:creationId xmlns:a16="http://schemas.microsoft.com/office/drawing/2014/main" id="{ABD91DBD-3110-84FF-7264-A97DB1B1CDEC}"/>
              </a:ext>
            </a:extLst>
          </p:cNvPr>
          <p:cNvPicPr>
            <a:picLocks noChangeAspect="1"/>
          </p:cNvPicPr>
          <p:nvPr/>
        </p:nvPicPr>
        <p:blipFill>
          <a:blip r:embed="rId4"/>
          <a:stretch>
            <a:fillRect/>
          </a:stretch>
        </p:blipFill>
        <p:spPr>
          <a:xfrm>
            <a:off x="6065613" y="3191878"/>
            <a:ext cx="5959078" cy="3529501"/>
          </a:xfrm>
          <a:prstGeom prst="rect">
            <a:avLst/>
          </a:prstGeom>
        </p:spPr>
      </p:pic>
      <p:pic>
        <p:nvPicPr>
          <p:cNvPr id="10" name="Image 9">
            <a:hlinkClick r:id="rId5"/>
            <a:extLst>
              <a:ext uri="{FF2B5EF4-FFF2-40B4-BE49-F238E27FC236}">
                <a16:creationId xmlns:a16="http://schemas.microsoft.com/office/drawing/2014/main" id="{647CC0B2-F394-20CD-FC51-1E356CFD145D}"/>
              </a:ext>
            </a:extLst>
          </p:cNvPr>
          <p:cNvPicPr>
            <a:picLocks noChangeAspect="1"/>
          </p:cNvPicPr>
          <p:nvPr/>
        </p:nvPicPr>
        <p:blipFill>
          <a:blip r:embed="rId6"/>
          <a:stretch>
            <a:fillRect/>
          </a:stretch>
        </p:blipFill>
        <p:spPr>
          <a:xfrm>
            <a:off x="167309" y="2486824"/>
            <a:ext cx="4961480" cy="4310245"/>
          </a:xfrm>
          <a:prstGeom prst="rect">
            <a:avLst/>
          </a:prstGeom>
        </p:spPr>
      </p:pic>
    </p:spTree>
    <p:extLst>
      <p:ext uri="{BB962C8B-B14F-4D97-AF65-F5344CB8AC3E}">
        <p14:creationId xmlns:p14="http://schemas.microsoft.com/office/powerpoint/2010/main" val="1891801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DD07F3A-E372-0376-6A6E-E5CEF786AF0B}"/>
              </a:ext>
            </a:extLst>
          </p:cNvPr>
          <p:cNvPicPr>
            <a:picLocks noChangeAspect="1"/>
          </p:cNvPicPr>
          <p:nvPr/>
        </p:nvPicPr>
        <p:blipFill>
          <a:blip r:embed="rId2"/>
          <a:stretch>
            <a:fillRect/>
          </a:stretch>
        </p:blipFill>
        <p:spPr>
          <a:xfrm>
            <a:off x="1233204" y="46185"/>
            <a:ext cx="9725591" cy="6765629"/>
          </a:xfrm>
          <a:prstGeom prst="rect">
            <a:avLst/>
          </a:prstGeom>
        </p:spPr>
      </p:pic>
    </p:spTree>
    <p:extLst>
      <p:ext uri="{BB962C8B-B14F-4D97-AF65-F5344CB8AC3E}">
        <p14:creationId xmlns:p14="http://schemas.microsoft.com/office/powerpoint/2010/main" val="4182470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1FE40A0-F976-5B76-75E7-A6DDF969FF34}"/>
              </a:ext>
            </a:extLst>
          </p:cNvPr>
          <p:cNvPicPr>
            <a:picLocks noChangeAspect="1"/>
          </p:cNvPicPr>
          <p:nvPr/>
        </p:nvPicPr>
        <p:blipFill>
          <a:blip r:embed="rId2"/>
          <a:stretch>
            <a:fillRect/>
          </a:stretch>
        </p:blipFill>
        <p:spPr>
          <a:xfrm>
            <a:off x="140237" y="118222"/>
            <a:ext cx="5568734" cy="2159836"/>
          </a:xfrm>
          <a:prstGeom prst="rect">
            <a:avLst/>
          </a:prstGeom>
        </p:spPr>
      </p:pic>
      <p:pic>
        <p:nvPicPr>
          <p:cNvPr id="7" name="Image 6">
            <a:extLst>
              <a:ext uri="{FF2B5EF4-FFF2-40B4-BE49-F238E27FC236}">
                <a16:creationId xmlns:a16="http://schemas.microsoft.com/office/drawing/2014/main" id="{26ECE29E-10D8-E2D9-4766-B916610132FD}"/>
              </a:ext>
            </a:extLst>
          </p:cNvPr>
          <p:cNvPicPr>
            <a:picLocks noChangeAspect="1"/>
          </p:cNvPicPr>
          <p:nvPr/>
        </p:nvPicPr>
        <p:blipFill>
          <a:blip r:embed="rId3"/>
          <a:stretch>
            <a:fillRect/>
          </a:stretch>
        </p:blipFill>
        <p:spPr>
          <a:xfrm>
            <a:off x="5955763" y="210284"/>
            <a:ext cx="6096000" cy="2067774"/>
          </a:xfrm>
          <a:prstGeom prst="rect">
            <a:avLst/>
          </a:prstGeom>
        </p:spPr>
      </p:pic>
      <p:sp>
        <p:nvSpPr>
          <p:cNvPr id="9" name="ZoneTexte 8">
            <a:extLst>
              <a:ext uri="{FF2B5EF4-FFF2-40B4-BE49-F238E27FC236}">
                <a16:creationId xmlns:a16="http://schemas.microsoft.com/office/drawing/2014/main" id="{3419DE74-6253-8BC9-97D8-A384B71C7CF6}"/>
              </a:ext>
            </a:extLst>
          </p:cNvPr>
          <p:cNvSpPr txBox="1"/>
          <p:nvPr/>
        </p:nvSpPr>
        <p:spPr>
          <a:xfrm>
            <a:off x="5955763" y="2394108"/>
            <a:ext cx="6097656" cy="830997"/>
          </a:xfrm>
          <a:prstGeom prst="rect">
            <a:avLst/>
          </a:prstGeom>
          <a:noFill/>
        </p:spPr>
        <p:txBody>
          <a:bodyPr wrap="square">
            <a:spAutoFit/>
          </a:bodyPr>
          <a:lstStyle/>
          <a:p>
            <a:r>
              <a:rPr lang="fr-FR" sz="1200" dirty="0"/>
              <a:t>G-INS-i : Global </a:t>
            </a:r>
            <a:r>
              <a:rPr lang="fr-FR" sz="1200" dirty="0" err="1"/>
              <a:t>Iterative</a:t>
            </a:r>
            <a:r>
              <a:rPr lang="fr-FR" sz="1200" dirty="0"/>
              <a:t> </a:t>
            </a:r>
            <a:r>
              <a:rPr lang="fr-FR" sz="1200" dirty="0" err="1"/>
              <a:t>Refinement</a:t>
            </a:r>
            <a:r>
              <a:rPr lang="fr-FR" sz="1200" dirty="0"/>
              <a:t>. Il s'agit du mode le plus précis de MAFFT, mais aussi l'un des plus coûteux en temps de calcul. Il est basé sur un alignement global (alignement sur toute la longueur des séquences), contrairement à L-INS-i ou E-INS-i qui tolèrent mieux des insertions massives ou réarrangements. </a:t>
            </a:r>
          </a:p>
        </p:txBody>
      </p:sp>
      <p:sp>
        <p:nvSpPr>
          <p:cNvPr id="11" name="ZoneTexte 10">
            <a:extLst>
              <a:ext uri="{FF2B5EF4-FFF2-40B4-BE49-F238E27FC236}">
                <a16:creationId xmlns:a16="http://schemas.microsoft.com/office/drawing/2014/main" id="{0D0BAF4F-A04D-4C21-4C6C-783996A785DC}"/>
              </a:ext>
            </a:extLst>
          </p:cNvPr>
          <p:cNvSpPr txBox="1"/>
          <p:nvPr/>
        </p:nvSpPr>
        <p:spPr>
          <a:xfrm>
            <a:off x="138581" y="2278058"/>
            <a:ext cx="5568734" cy="2492990"/>
          </a:xfrm>
          <a:prstGeom prst="rect">
            <a:avLst/>
          </a:prstGeom>
          <a:noFill/>
        </p:spPr>
        <p:txBody>
          <a:bodyPr wrap="square">
            <a:spAutoFit/>
          </a:bodyPr>
          <a:lstStyle/>
          <a:p>
            <a:r>
              <a:rPr lang="fr-FR" sz="1200" dirty="0"/>
              <a:t>BLAST (Basic Local </a:t>
            </a:r>
            <a:r>
              <a:rPr lang="fr-FR" sz="1200" dirty="0" err="1"/>
              <a:t>Alignment</a:t>
            </a:r>
            <a:r>
              <a:rPr lang="fr-FR" sz="1200" dirty="0"/>
              <a:t> </a:t>
            </a:r>
            <a:r>
              <a:rPr lang="fr-FR" sz="1200" dirty="0" err="1"/>
              <a:t>Search</a:t>
            </a:r>
            <a:r>
              <a:rPr lang="fr-FR" sz="1200" dirty="0"/>
              <a:t> Tool) est un algorithme de </a:t>
            </a:r>
            <a:r>
              <a:rPr lang="fr-FR" sz="1200" dirty="0" err="1"/>
              <a:t>bioinformatique</a:t>
            </a:r>
            <a:r>
              <a:rPr lang="fr-FR" sz="1200" dirty="0"/>
              <a:t> emblématique, conçu pour rechercher des similarités locales entre séquences biologiques (ADN, ARN, protéines).Contrairement à MAFFT (alignement multiple global), BLAST est orienté vers la détection rapide de correspondances locales significatives entre une séquence requête et une base de données.</a:t>
            </a:r>
          </a:p>
          <a:p>
            <a:pPr>
              <a:buFont typeface="Arial" panose="020B0604020202020204" pitchFamily="34" charset="0"/>
              <a:buChar char="•"/>
            </a:pPr>
            <a:r>
              <a:rPr lang="fr-FR" sz="1200" b="1" dirty="0"/>
              <a:t>BLOSUM</a:t>
            </a:r>
            <a:r>
              <a:rPr lang="fr-FR" sz="1200" dirty="0"/>
              <a:t> (</a:t>
            </a:r>
            <a:r>
              <a:rPr lang="fr-FR" sz="1200" i="1" dirty="0"/>
              <a:t>Blocks Substitution Matrix</a:t>
            </a:r>
            <a:r>
              <a:rPr lang="fr-FR" sz="1200" dirty="0"/>
              <a:t>) : matrices développées à partir de blocs d’alignement de séquences protéiques conservées.</a:t>
            </a:r>
          </a:p>
          <a:p>
            <a:pPr>
              <a:buFont typeface="Arial" panose="020B0604020202020204" pitchFamily="34" charset="0"/>
              <a:buChar char="•"/>
            </a:pPr>
            <a:r>
              <a:rPr lang="fr-FR" sz="1200" b="1" dirty="0"/>
              <a:t>BLOSUM62</a:t>
            </a:r>
            <a:r>
              <a:rPr lang="fr-FR" sz="1200" dirty="0"/>
              <a:t> est la matrice par défaut pour BLASTP car elle offre un compromis robuste pour des séquences </a:t>
            </a:r>
            <a:r>
              <a:rPr lang="fr-FR" sz="1200" b="1" dirty="0"/>
              <a:t>modérément similaires</a:t>
            </a:r>
            <a:r>
              <a:rPr lang="fr-FR" sz="1200" dirty="0"/>
              <a:t>.</a:t>
            </a:r>
          </a:p>
          <a:p>
            <a:pPr>
              <a:buFont typeface="Arial" panose="020B0604020202020204" pitchFamily="34" charset="0"/>
              <a:buChar char="•"/>
            </a:pPr>
            <a:r>
              <a:rPr lang="fr-FR" sz="1200" b="1" dirty="0"/>
              <a:t>Utilisation</a:t>
            </a:r>
            <a:r>
              <a:rPr lang="fr-FR" sz="1200" dirty="0"/>
              <a:t> : si vous cherchiez des séquences très divergentes (évolution lointaine), on utiliserait BLOSUM45 ; pour des séquences proches, BLOSUM80 ou BLOSUM90.</a:t>
            </a:r>
          </a:p>
          <a:p>
            <a:endParaRPr lang="fr-FR" sz="1200" dirty="0"/>
          </a:p>
        </p:txBody>
      </p:sp>
      <p:pic>
        <p:nvPicPr>
          <p:cNvPr id="13" name="Image 12">
            <a:extLst>
              <a:ext uri="{FF2B5EF4-FFF2-40B4-BE49-F238E27FC236}">
                <a16:creationId xmlns:a16="http://schemas.microsoft.com/office/drawing/2014/main" id="{644866B3-34FE-81A6-3BB5-F02AF0D0F66F}"/>
              </a:ext>
            </a:extLst>
          </p:cNvPr>
          <p:cNvPicPr>
            <a:picLocks noChangeAspect="1"/>
          </p:cNvPicPr>
          <p:nvPr/>
        </p:nvPicPr>
        <p:blipFill>
          <a:blip r:embed="rId4"/>
          <a:stretch>
            <a:fillRect/>
          </a:stretch>
        </p:blipFill>
        <p:spPr>
          <a:xfrm>
            <a:off x="138581" y="4651514"/>
            <a:ext cx="8263931" cy="2279370"/>
          </a:xfrm>
          <a:prstGeom prst="rect">
            <a:avLst/>
          </a:prstGeom>
        </p:spPr>
      </p:pic>
    </p:spTree>
    <p:extLst>
      <p:ext uri="{BB962C8B-B14F-4D97-AF65-F5344CB8AC3E}">
        <p14:creationId xmlns:p14="http://schemas.microsoft.com/office/powerpoint/2010/main" val="2009500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1CD765-F369-F766-1F6B-FC8258BCB8B5}"/>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25DDB52C-C6B1-8AA5-DB18-59D7E816DA72}"/>
              </a:ext>
            </a:extLst>
          </p:cNvPr>
          <p:cNvPicPr>
            <a:picLocks noChangeAspect="1"/>
          </p:cNvPicPr>
          <p:nvPr/>
        </p:nvPicPr>
        <p:blipFill>
          <a:blip r:embed="rId4"/>
          <a:stretch>
            <a:fillRect/>
          </a:stretch>
        </p:blipFill>
        <p:spPr>
          <a:xfrm>
            <a:off x="166437" y="347547"/>
            <a:ext cx="4176963" cy="6315567"/>
          </a:xfrm>
          <a:prstGeom prst="rect">
            <a:avLst/>
          </a:prstGeom>
        </p:spPr>
      </p:pic>
      <p:sp>
        <p:nvSpPr>
          <p:cNvPr id="7" name="ZoneTexte 6">
            <a:extLst>
              <a:ext uri="{FF2B5EF4-FFF2-40B4-BE49-F238E27FC236}">
                <a16:creationId xmlns:a16="http://schemas.microsoft.com/office/drawing/2014/main" id="{4E1346F9-D414-7305-EEEC-F115591BFED6}"/>
              </a:ext>
            </a:extLst>
          </p:cNvPr>
          <p:cNvSpPr txBox="1"/>
          <p:nvPr/>
        </p:nvSpPr>
        <p:spPr>
          <a:xfrm>
            <a:off x="4772025" y="190500"/>
            <a:ext cx="7253538" cy="1815882"/>
          </a:xfrm>
          <a:prstGeom prst="rect">
            <a:avLst/>
          </a:prstGeom>
          <a:noFill/>
        </p:spPr>
        <p:txBody>
          <a:bodyPr wrap="square" rtlCol="0">
            <a:spAutoFit/>
          </a:bodyPr>
          <a:lstStyle/>
          <a:p>
            <a:r>
              <a:rPr lang="fr-FR" sz="2800" dirty="0">
                <a:solidFill>
                  <a:srgbClr val="FFC000"/>
                </a:solidFill>
                <a:latin typeface="Technology"/>
              </a:rPr>
              <a:t>En temps normal, le développement d’un médicament prend :</a:t>
            </a:r>
          </a:p>
          <a:p>
            <a:r>
              <a:rPr lang="fr-FR" sz="2800" dirty="0">
                <a:solidFill>
                  <a:srgbClr val="FFC000"/>
                </a:solidFill>
                <a:latin typeface="Technology"/>
              </a:rPr>
              <a:t>- jusqu’à 10 ans,</a:t>
            </a:r>
          </a:p>
          <a:p>
            <a:r>
              <a:rPr lang="fr-FR" sz="2800" dirty="0">
                <a:solidFill>
                  <a:srgbClr val="FFC000"/>
                </a:solidFill>
                <a:latin typeface="Technology"/>
              </a:rPr>
              <a:t>- coûte entre 1.5 et 2.5 milliards de dollars USD </a:t>
            </a:r>
          </a:p>
        </p:txBody>
      </p:sp>
      <p:sp>
        <p:nvSpPr>
          <p:cNvPr id="3" name="ZoneTexte 2">
            <a:extLst>
              <a:ext uri="{FF2B5EF4-FFF2-40B4-BE49-F238E27FC236}">
                <a16:creationId xmlns:a16="http://schemas.microsoft.com/office/drawing/2014/main" id="{2C9C2D0F-7857-1643-F255-E9CE9CB7F91A}"/>
              </a:ext>
            </a:extLst>
          </p:cNvPr>
          <p:cNvSpPr txBox="1"/>
          <p:nvPr/>
        </p:nvSpPr>
        <p:spPr>
          <a:xfrm>
            <a:off x="4772024" y="2797444"/>
            <a:ext cx="7253537" cy="707886"/>
          </a:xfrm>
          <a:prstGeom prst="rect">
            <a:avLst/>
          </a:prstGeom>
          <a:noFill/>
        </p:spPr>
        <p:txBody>
          <a:bodyPr wrap="square">
            <a:spAutoFit/>
          </a:bodyPr>
          <a:lstStyle/>
          <a:p>
            <a:r>
              <a:rPr lang="fr-FR" sz="2400" dirty="0">
                <a:solidFill>
                  <a:srgbClr val="FFC000"/>
                </a:solidFill>
                <a:latin typeface="Technology" pitchFamily="2" charset="0"/>
              </a:rPr>
              <a:t>Cette fois-ci, il faudra que ça aille beaucoup </a:t>
            </a:r>
            <a:r>
              <a:rPr lang="fr-FR" sz="3200" dirty="0">
                <a:solidFill>
                  <a:srgbClr val="FFC000"/>
                </a:solidFill>
                <a:latin typeface="Technology" pitchFamily="2" charset="0"/>
              </a:rPr>
              <a:t>plus</a:t>
            </a:r>
            <a:r>
              <a:rPr lang="fr-FR" sz="2400" dirty="0">
                <a:solidFill>
                  <a:srgbClr val="FFC000"/>
                </a:solidFill>
                <a:latin typeface="Technology" pitchFamily="2" charset="0"/>
              </a:rPr>
              <a:t> </a:t>
            </a:r>
            <a:r>
              <a:rPr lang="fr-FR" sz="4000" dirty="0">
                <a:solidFill>
                  <a:srgbClr val="FFC000"/>
                </a:solidFill>
                <a:latin typeface="Technology" pitchFamily="2" charset="0"/>
              </a:rPr>
              <a:t>VITE</a:t>
            </a:r>
            <a:endParaRPr lang="fr-FR" sz="2400" dirty="0">
              <a:solidFill>
                <a:srgbClr val="FFC000"/>
              </a:solidFill>
              <a:latin typeface="Technology" pitchFamily="2" charset="0"/>
            </a:endParaRPr>
          </a:p>
        </p:txBody>
      </p:sp>
      <p:sp>
        <p:nvSpPr>
          <p:cNvPr id="8" name="ZoneTexte 7">
            <a:extLst>
              <a:ext uri="{FF2B5EF4-FFF2-40B4-BE49-F238E27FC236}">
                <a16:creationId xmlns:a16="http://schemas.microsoft.com/office/drawing/2014/main" id="{9E0305DA-60B7-97C8-0857-3B2F7926F541}"/>
              </a:ext>
            </a:extLst>
          </p:cNvPr>
          <p:cNvSpPr txBox="1"/>
          <p:nvPr/>
        </p:nvSpPr>
        <p:spPr>
          <a:xfrm>
            <a:off x="4793459" y="4950832"/>
            <a:ext cx="6110286" cy="461665"/>
          </a:xfrm>
          <a:prstGeom prst="rect">
            <a:avLst/>
          </a:prstGeom>
          <a:noFill/>
        </p:spPr>
        <p:txBody>
          <a:bodyPr wrap="square">
            <a:spAutoFit/>
          </a:bodyPr>
          <a:lstStyle/>
          <a:p>
            <a:r>
              <a:rPr lang="fr-FR" sz="2400" dirty="0">
                <a:solidFill>
                  <a:srgbClr val="FFC000"/>
                </a:solidFill>
                <a:latin typeface="Technology" pitchFamily="2" charset="0"/>
              </a:rPr>
              <a:t>( 10 ans confinés c’est un peu trop long )… </a:t>
            </a:r>
            <a:endParaRPr lang="fr-FR" sz="2400" dirty="0"/>
          </a:p>
        </p:txBody>
      </p:sp>
      <p:pic>
        <p:nvPicPr>
          <p:cNvPr id="9" name="sonnerie-24-Heures-Chrono-Jack-Bauer">
            <a:hlinkClick r:id="" action="ppaction://media"/>
            <a:extLst>
              <a:ext uri="{FF2B5EF4-FFF2-40B4-BE49-F238E27FC236}">
                <a16:creationId xmlns:a16="http://schemas.microsoft.com/office/drawing/2014/main" id="{A4965D7D-FBC4-88DE-1C8B-E8F6781E57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03226" y="6510453"/>
            <a:ext cx="140174" cy="140174"/>
          </a:xfrm>
          <a:prstGeom prst="rect">
            <a:avLst/>
          </a:prstGeom>
        </p:spPr>
      </p:pic>
    </p:spTree>
    <p:extLst>
      <p:ext uri="{BB962C8B-B14F-4D97-AF65-F5344CB8AC3E}">
        <p14:creationId xmlns:p14="http://schemas.microsoft.com/office/powerpoint/2010/main" val="197937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7" fill="hold"/>
                                        <p:tgtEl>
                                          <p:spTgt spid="9"/>
                                        </p:tgtEl>
                                      </p:cBhvr>
                                    </p:cmd>
                                  </p:childTnLst>
                                </p:cTn>
                              </p:par>
                              <p:par>
                                <p:cTn id="7" presetID="1" presetClass="entr" presetSubtype="0" fill="hold" grpId="0" nodeType="withEffect">
                                  <p:stCondLst>
                                    <p:cond delay="0"/>
                                  </p:stCondLst>
                                  <p:iterate type="lt">
                                    <p:tmAbs val="100"/>
                                  </p:iterate>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par>
                          <p:cTn id="9" fill="hold">
                            <p:stCondLst>
                              <p:cond delay="4801"/>
                            </p:stCondLst>
                            <p:childTnLst>
                              <p:par>
                                <p:cTn id="10" presetID="1" presetClass="entr" presetSubtype="0" fill="hold" grpId="0" nodeType="afterEffect">
                                  <p:stCondLst>
                                    <p:cond delay="0"/>
                                  </p:stCondLst>
                                  <p:iterate type="lt">
                                    <p:tmAbs val="100"/>
                                  </p:iterate>
                                  <p:childTnLst>
                                    <p:set>
                                      <p:cBhvr>
                                        <p:cTn id="11" dur="1" fill="hold">
                                          <p:stCondLst>
                                            <p:cond delay="0"/>
                                          </p:stCondLst>
                                        </p:cTn>
                                        <p:tgtEl>
                                          <p:spTgt spid="7">
                                            <p:txEl>
                                              <p:pRg st="1" end="1"/>
                                            </p:txEl>
                                          </p:spTgt>
                                        </p:tgtEl>
                                        <p:attrNameLst>
                                          <p:attrName>style.visibility</p:attrName>
                                        </p:attrNameLst>
                                      </p:cBhvr>
                                      <p:to>
                                        <p:strVal val="visible"/>
                                      </p:to>
                                    </p:set>
                                  </p:childTnLst>
                                </p:cTn>
                              </p:par>
                            </p:childTnLst>
                          </p:cTn>
                        </p:par>
                        <p:par>
                          <p:cTn id="12" fill="hold">
                            <p:stCondLst>
                              <p:cond delay="6102"/>
                            </p:stCondLst>
                            <p:childTnLst>
                              <p:par>
                                <p:cTn id="13" presetID="1" presetClass="entr" presetSubtype="0" fill="hold" grpId="0" nodeType="afterEffect">
                                  <p:stCondLst>
                                    <p:cond delay="0"/>
                                  </p:stCondLst>
                                  <p:iterate type="lt">
                                    <p:tmAbs val="100"/>
                                  </p:iterate>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par>
                          <p:cTn id="15" fill="hold">
                            <p:stCondLst>
                              <p:cond delay="10003"/>
                            </p:stCondLst>
                            <p:childTnLst>
                              <p:par>
                                <p:cTn id="16" presetID="1" presetClass="entr" presetSubtype="0" fill="hold" grpId="0" nodeType="afterEffect">
                                  <p:stCondLst>
                                    <p:cond delay="0"/>
                                  </p:stCondLst>
                                  <p:iterate type="lt">
                                    <p:tmAbs val="50"/>
                                  </p:iterate>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12304"/>
                            </p:stCondLst>
                            <p:childTnLst>
                              <p:par>
                                <p:cTn id="19" presetID="1"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12304"/>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repeatCount="indefinite" fill="hold" display="0">
                  <p:stCondLst>
                    <p:cond delay="indefinite"/>
                  </p:stCondLst>
                  <p:endCondLst>
                    <p:cond evt="onStopAudio" delay="0">
                      <p:tgtEl>
                        <p:sldTgt/>
                      </p:tgtEl>
                    </p:cond>
                  </p:endCondLst>
                </p:cTn>
                <p:tgtEl>
                  <p:spTgt spid="9"/>
                </p:tgtEl>
              </p:cMediaNode>
            </p:audio>
          </p:childTnLst>
        </p:cTn>
      </p:par>
    </p:tnLst>
    <p:bldLst>
      <p:bldP spid="7" grpId="0" uiExpand="1" build="allAtOnce"/>
      <p:bldP spid="3"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68D2907-F1BA-237C-8ED5-652EF02DC361}"/>
              </a:ext>
            </a:extLst>
          </p:cNvPr>
          <p:cNvPicPr>
            <a:picLocks noChangeAspect="1"/>
          </p:cNvPicPr>
          <p:nvPr/>
        </p:nvPicPr>
        <p:blipFill>
          <a:blip r:embed="rId2"/>
          <a:stretch>
            <a:fillRect/>
          </a:stretch>
        </p:blipFill>
        <p:spPr>
          <a:xfrm>
            <a:off x="149840" y="85943"/>
            <a:ext cx="6211204" cy="4320838"/>
          </a:xfrm>
          <a:prstGeom prst="rect">
            <a:avLst/>
          </a:prstGeom>
        </p:spPr>
      </p:pic>
      <p:pic>
        <p:nvPicPr>
          <p:cNvPr id="6" name="Image 5">
            <a:extLst>
              <a:ext uri="{FF2B5EF4-FFF2-40B4-BE49-F238E27FC236}">
                <a16:creationId xmlns:a16="http://schemas.microsoft.com/office/drawing/2014/main" id="{50F381EE-DBA9-5855-740B-8282FDA8A057}"/>
              </a:ext>
            </a:extLst>
          </p:cNvPr>
          <p:cNvPicPr>
            <a:picLocks noChangeAspect="1"/>
          </p:cNvPicPr>
          <p:nvPr/>
        </p:nvPicPr>
        <p:blipFill>
          <a:blip r:embed="rId3"/>
          <a:stretch>
            <a:fillRect/>
          </a:stretch>
        </p:blipFill>
        <p:spPr>
          <a:xfrm>
            <a:off x="149840" y="4514317"/>
            <a:ext cx="8154538" cy="2257740"/>
          </a:xfrm>
          <a:prstGeom prst="rect">
            <a:avLst/>
          </a:prstGeom>
        </p:spPr>
      </p:pic>
      <p:pic>
        <p:nvPicPr>
          <p:cNvPr id="8" name="Image 7">
            <a:extLst>
              <a:ext uri="{FF2B5EF4-FFF2-40B4-BE49-F238E27FC236}">
                <a16:creationId xmlns:a16="http://schemas.microsoft.com/office/drawing/2014/main" id="{D0C79BE9-45B7-D3B2-447A-7606653E9F15}"/>
              </a:ext>
            </a:extLst>
          </p:cNvPr>
          <p:cNvPicPr>
            <a:picLocks noChangeAspect="1"/>
          </p:cNvPicPr>
          <p:nvPr/>
        </p:nvPicPr>
        <p:blipFill>
          <a:blip r:embed="rId4"/>
          <a:stretch>
            <a:fillRect/>
          </a:stretch>
        </p:blipFill>
        <p:spPr>
          <a:xfrm>
            <a:off x="149840" y="1578394"/>
            <a:ext cx="6211204" cy="1600175"/>
          </a:xfrm>
          <a:prstGeom prst="rect">
            <a:avLst/>
          </a:prstGeom>
        </p:spPr>
      </p:pic>
      <p:pic>
        <p:nvPicPr>
          <p:cNvPr id="10" name="Image 9">
            <a:extLst>
              <a:ext uri="{FF2B5EF4-FFF2-40B4-BE49-F238E27FC236}">
                <a16:creationId xmlns:a16="http://schemas.microsoft.com/office/drawing/2014/main" id="{5E0C2E6E-CCEE-93DD-BC48-5D3D9BBE376F}"/>
              </a:ext>
            </a:extLst>
          </p:cNvPr>
          <p:cNvPicPr>
            <a:picLocks noChangeAspect="1"/>
          </p:cNvPicPr>
          <p:nvPr/>
        </p:nvPicPr>
        <p:blipFill>
          <a:blip r:embed="rId5"/>
          <a:stretch>
            <a:fillRect/>
          </a:stretch>
        </p:blipFill>
        <p:spPr>
          <a:xfrm>
            <a:off x="6450496" y="85943"/>
            <a:ext cx="5668428" cy="853312"/>
          </a:xfrm>
          <a:prstGeom prst="rect">
            <a:avLst/>
          </a:prstGeom>
        </p:spPr>
      </p:pic>
      <p:pic>
        <p:nvPicPr>
          <p:cNvPr id="12" name="Image 11">
            <a:extLst>
              <a:ext uri="{FF2B5EF4-FFF2-40B4-BE49-F238E27FC236}">
                <a16:creationId xmlns:a16="http://schemas.microsoft.com/office/drawing/2014/main" id="{F77628D0-83F5-AC4A-2C19-B67EABF0C666}"/>
              </a:ext>
            </a:extLst>
          </p:cNvPr>
          <p:cNvPicPr>
            <a:picLocks noChangeAspect="1"/>
          </p:cNvPicPr>
          <p:nvPr/>
        </p:nvPicPr>
        <p:blipFill>
          <a:blip r:embed="rId6"/>
          <a:stretch>
            <a:fillRect/>
          </a:stretch>
        </p:blipFill>
        <p:spPr>
          <a:xfrm>
            <a:off x="6450496" y="1046790"/>
            <a:ext cx="5564094" cy="5811209"/>
          </a:xfrm>
          <a:prstGeom prst="rect">
            <a:avLst/>
          </a:prstGeom>
        </p:spPr>
      </p:pic>
    </p:spTree>
    <p:extLst>
      <p:ext uri="{BB962C8B-B14F-4D97-AF65-F5344CB8AC3E}">
        <p14:creationId xmlns:p14="http://schemas.microsoft.com/office/powerpoint/2010/main" val="120107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0DB1263-1961-1D75-D883-C30CE82501A7}"/>
              </a:ext>
            </a:extLst>
          </p:cNvPr>
          <p:cNvPicPr>
            <a:picLocks noChangeAspect="1"/>
          </p:cNvPicPr>
          <p:nvPr/>
        </p:nvPicPr>
        <p:blipFill>
          <a:blip r:embed="rId2"/>
          <a:stretch>
            <a:fillRect/>
          </a:stretch>
        </p:blipFill>
        <p:spPr>
          <a:xfrm>
            <a:off x="0" y="-68181"/>
            <a:ext cx="12192000" cy="3239780"/>
          </a:xfrm>
          <a:prstGeom prst="rect">
            <a:avLst/>
          </a:prstGeom>
        </p:spPr>
      </p:pic>
      <p:pic>
        <p:nvPicPr>
          <p:cNvPr id="7" name="Image 6">
            <a:extLst>
              <a:ext uri="{FF2B5EF4-FFF2-40B4-BE49-F238E27FC236}">
                <a16:creationId xmlns:a16="http://schemas.microsoft.com/office/drawing/2014/main" id="{22C5850B-6328-420E-617F-27402EADD9B5}"/>
              </a:ext>
            </a:extLst>
          </p:cNvPr>
          <p:cNvPicPr>
            <a:picLocks noChangeAspect="1"/>
          </p:cNvPicPr>
          <p:nvPr/>
        </p:nvPicPr>
        <p:blipFill>
          <a:blip r:embed="rId3"/>
          <a:stretch>
            <a:fillRect/>
          </a:stretch>
        </p:blipFill>
        <p:spPr>
          <a:xfrm>
            <a:off x="6146128" y="3429000"/>
            <a:ext cx="5045733" cy="854881"/>
          </a:xfrm>
          <a:prstGeom prst="rect">
            <a:avLst/>
          </a:prstGeom>
        </p:spPr>
      </p:pic>
      <p:pic>
        <p:nvPicPr>
          <p:cNvPr id="11" name="Image 10">
            <a:extLst>
              <a:ext uri="{FF2B5EF4-FFF2-40B4-BE49-F238E27FC236}">
                <a16:creationId xmlns:a16="http://schemas.microsoft.com/office/drawing/2014/main" id="{DF357C5E-5121-5B4A-38C1-4B69DCADB2B3}"/>
              </a:ext>
            </a:extLst>
          </p:cNvPr>
          <p:cNvPicPr>
            <a:picLocks noChangeAspect="1"/>
          </p:cNvPicPr>
          <p:nvPr/>
        </p:nvPicPr>
        <p:blipFill>
          <a:blip r:embed="rId4"/>
          <a:stretch>
            <a:fillRect/>
          </a:stretch>
        </p:blipFill>
        <p:spPr>
          <a:xfrm>
            <a:off x="78330" y="3312019"/>
            <a:ext cx="5657451" cy="3545981"/>
          </a:xfrm>
          <a:prstGeom prst="rect">
            <a:avLst/>
          </a:prstGeom>
        </p:spPr>
      </p:pic>
      <p:pic>
        <p:nvPicPr>
          <p:cNvPr id="13" name="Image 12">
            <a:extLst>
              <a:ext uri="{FF2B5EF4-FFF2-40B4-BE49-F238E27FC236}">
                <a16:creationId xmlns:a16="http://schemas.microsoft.com/office/drawing/2014/main" id="{04A42E1D-06A0-3F9B-7C79-FCA8A7E0C00F}"/>
              </a:ext>
            </a:extLst>
          </p:cNvPr>
          <p:cNvPicPr>
            <a:picLocks noChangeAspect="1"/>
          </p:cNvPicPr>
          <p:nvPr/>
        </p:nvPicPr>
        <p:blipFill>
          <a:blip r:embed="rId5"/>
          <a:stretch>
            <a:fillRect/>
          </a:stretch>
        </p:blipFill>
        <p:spPr>
          <a:xfrm>
            <a:off x="6146135" y="4470594"/>
            <a:ext cx="5045726" cy="2387406"/>
          </a:xfrm>
          <a:prstGeom prst="rect">
            <a:avLst/>
          </a:prstGeom>
        </p:spPr>
      </p:pic>
    </p:spTree>
    <p:extLst>
      <p:ext uri="{BB962C8B-B14F-4D97-AF65-F5344CB8AC3E}">
        <p14:creationId xmlns:p14="http://schemas.microsoft.com/office/powerpoint/2010/main" val="391285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68FF487-B5F3-7721-F127-DF34DE6D663E}"/>
              </a:ext>
            </a:extLst>
          </p:cNvPr>
          <p:cNvPicPr>
            <a:picLocks noChangeAspect="1"/>
          </p:cNvPicPr>
          <p:nvPr/>
        </p:nvPicPr>
        <p:blipFill>
          <a:blip r:embed="rId2"/>
          <a:stretch>
            <a:fillRect/>
          </a:stretch>
        </p:blipFill>
        <p:spPr>
          <a:xfrm>
            <a:off x="0" y="0"/>
            <a:ext cx="12192000" cy="5499085"/>
          </a:xfrm>
          <a:prstGeom prst="rect">
            <a:avLst/>
          </a:prstGeom>
        </p:spPr>
      </p:pic>
      <p:pic>
        <p:nvPicPr>
          <p:cNvPr id="7" name="Image 6">
            <a:hlinkClick r:id="rId3"/>
            <a:extLst>
              <a:ext uri="{FF2B5EF4-FFF2-40B4-BE49-F238E27FC236}">
                <a16:creationId xmlns:a16="http://schemas.microsoft.com/office/drawing/2014/main" id="{C2809450-3B2B-CB10-EE05-9AFA912A773A}"/>
              </a:ext>
            </a:extLst>
          </p:cNvPr>
          <p:cNvPicPr>
            <a:picLocks noChangeAspect="1"/>
          </p:cNvPicPr>
          <p:nvPr/>
        </p:nvPicPr>
        <p:blipFill>
          <a:blip r:embed="rId4"/>
          <a:stretch>
            <a:fillRect/>
          </a:stretch>
        </p:blipFill>
        <p:spPr>
          <a:xfrm>
            <a:off x="0" y="5499085"/>
            <a:ext cx="12192000" cy="1464357"/>
          </a:xfrm>
          <a:prstGeom prst="rect">
            <a:avLst/>
          </a:prstGeom>
        </p:spPr>
      </p:pic>
    </p:spTree>
    <p:extLst>
      <p:ext uri="{BB962C8B-B14F-4D97-AF65-F5344CB8AC3E}">
        <p14:creationId xmlns:p14="http://schemas.microsoft.com/office/powerpoint/2010/main" val="2046744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565D058-AC44-C72F-89D0-1399205895E2}"/>
              </a:ext>
            </a:extLst>
          </p:cNvPr>
          <p:cNvSpPr txBox="1"/>
          <p:nvPr/>
        </p:nvSpPr>
        <p:spPr>
          <a:xfrm>
            <a:off x="221673" y="5479473"/>
            <a:ext cx="11901054" cy="646331"/>
          </a:xfrm>
          <a:prstGeom prst="rect">
            <a:avLst/>
          </a:prstGeom>
          <a:noFill/>
        </p:spPr>
        <p:txBody>
          <a:bodyPr wrap="square" rtlCol="0">
            <a:spAutoFit/>
          </a:bodyPr>
          <a:lstStyle/>
          <a:p>
            <a:r>
              <a:rPr lang="fr-FR" dirty="0"/>
              <a:t>Qui est le mieux « outillé » pour tirer parti de la formidable vague d’investissements public/privé pour faire face à la crise sanitaire ?</a:t>
            </a:r>
          </a:p>
        </p:txBody>
      </p:sp>
      <p:sp>
        <p:nvSpPr>
          <p:cNvPr id="7" name="ZoneTexte 6">
            <a:extLst>
              <a:ext uri="{FF2B5EF4-FFF2-40B4-BE49-F238E27FC236}">
                <a16:creationId xmlns:a16="http://schemas.microsoft.com/office/drawing/2014/main" id="{EE472182-686E-3D7E-59AC-BBC9344E9DF4}"/>
              </a:ext>
            </a:extLst>
          </p:cNvPr>
          <p:cNvSpPr txBox="1"/>
          <p:nvPr/>
        </p:nvSpPr>
        <p:spPr>
          <a:xfrm>
            <a:off x="145473" y="6107438"/>
            <a:ext cx="11901054" cy="646331"/>
          </a:xfrm>
          <a:prstGeom prst="rect">
            <a:avLst/>
          </a:prstGeom>
          <a:noFill/>
        </p:spPr>
        <p:txBody>
          <a:bodyPr wrap="square" rtlCol="0">
            <a:spAutoFit/>
          </a:bodyPr>
          <a:lstStyle/>
          <a:p>
            <a:r>
              <a:rPr lang="fr-FR" dirty="0"/>
              <a:t>Plateformes vaccinales à ARNm (Moderna / BioNTech – Pfizer), Tests PCR, perte de vitesse des « pharmas » traditionnelles (sauf Astra Zeneca et son vaccin à adénovirus de chimpanzé)…</a:t>
            </a:r>
          </a:p>
        </p:txBody>
      </p:sp>
      <p:pic>
        <p:nvPicPr>
          <p:cNvPr id="8" name="Image 7">
            <a:extLst>
              <a:ext uri="{FF2B5EF4-FFF2-40B4-BE49-F238E27FC236}">
                <a16:creationId xmlns:a16="http://schemas.microsoft.com/office/drawing/2014/main" id="{3EF8A3A3-3ED3-5592-25BE-D09DB05E8008}"/>
              </a:ext>
            </a:extLst>
          </p:cNvPr>
          <p:cNvPicPr>
            <a:picLocks noChangeAspect="1"/>
          </p:cNvPicPr>
          <p:nvPr/>
        </p:nvPicPr>
        <p:blipFill>
          <a:blip r:embed="rId2"/>
          <a:stretch>
            <a:fillRect/>
          </a:stretch>
        </p:blipFill>
        <p:spPr>
          <a:xfrm>
            <a:off x="0" y="0"/>
            <a:ext cx="12192000" cy="5332693"/>
          </a:xfrm>
          <a:prstGeom prst="rect">
            <a:avLst/>
          </a:prstGeom>
        </p:spPr>
      </p:pic>
    </p:spTree>
    <p:extLst>
      <p:ext uri="{BB962C8B-B14F-4D97-AF65-F5344CB8AC3E}">
        <p14:creationId xmlns:p14="http://schemas.microsoft.com/office/powerpoint/2010/main" val="592290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511C9-FE84-3629-8820-93138D73C1E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5C28FD5-19F6-FD92-157D-013DF5677C6D}"/>
              </a:ext>
            </a:extLst>
          </p:cNvPr>
          <p:cNvSpPr/>
          <p:nvPr/>
        </p:nvSpPr>
        <p:spPr>
          <a:xfrm>
            <a:off x="0" y="-25361"/>
            <a:ext cx="12192000" cy="69734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ZoneTexte 6">
            <a:extLst>
              <a:ext uri="{FF2B5EF4-FFF2-40B4-BE49-F238E27FC236}">
                <a16:creationId xmlns:a16="http://schemas.microsoft.com/office/drawing/2014/main" id="{FE171DB1-6EB6-8A43-2140-7A587A8B0478}"/>
              </a:ext>
            </a:extLst>
          </p:cNvPr>
          <p:cNvSpPr txBox="1"/>
          <p:nvPr/>
        </p:nvSpPr>
        <p:spPr>
          <a:xfrm>
            <a:off x="5022710" y="25360"/>
            <a:ext cx="7169290" cy="64017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FFC000"/>
                </a:solidFill>
                <a:effectLst/>
                <a:uLnTx/>
                <a:uFillTx/>
                <a:latin typeface="Technology" pitchFamily="2" charset="0"/>
                <a:ea typeface="+mn-ea"/>
                <a:cs typeface="+mn-cs"/>
              </a:rPr>
              <a:t>J31 à J60 : De la séquence</a:t>
            </a:r>
            <a:r>
              <a:rPr kumimoji="0" lang="fr-FR" sz="4800" b="0" i="0" u="none" strike="noStrike" kern="1200" cap="none" spc="0" normalizeH="0" noProof="0" dirty="0">
                <a:ln>
                  <a:noFill/>
                </a:ln>
                <a:solidFill>
                  <a:srgbClr val="FFC000"/>
                </a:solidFill>
                <a:effectLst/>
                <a:uLnTx/>
                <a:uFillTx/>
                <a:latin typeface="Technology" pitchFamily="2" charset="0"/>
                <a:ea typeface="+mn-ea"/>
                <a:cs typeface="+mn-cs"/>
              </a:rPr>
              <a:t> à la structure</a:t>
            </a:r>
            <a:endParaRPr kumimoji="0" lang="fr-FR" sz="4800" b="0" i="0" u="none" strike="noStrike" kern="1200" cap="none" spc="0" normalizeH="0" baseline="0" noProof="0" dirty="0">
              <a:ln>
                <a:noFill/>
              </a:ln>
              <a:solidFill>
                <a:srgbClr val="FFC000"/>
              </a:solidFill>
              <a:effectLst/>
              <a:uLnTx/>
              <a:uFillTx/>
              <a:latin typeface="Technolog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C000"/>
              </a:solidFill>
              <a:effectLst/>
              <a:uLnTx/>
              <a:uFillTx/>
              <a:latin typeface="Technology" pitchFamily="2" charset="0"/>
              <a:ea typeface="+mn-ea"/>
              <a:cs typeface="+mn-cs"/>
            </a:endParaRPr>
          </a:p>
          <a:p>
            <a:pPr lvl="0">
              <a:defRPr/>
            </a:pPr>
            <a:r>
              <a:rPr lang="fr-FR" sz="2400" dirty="0">
                <a:solidFill>
                  <a:srgbClr val="FFC000"/>
                </a:solidFill>
                <a:latin typeface="Technology" pitchFamily="2" charset="0"/>
              </a:rPr>
              <a:t>J1 : Alerte sanitaire initiale</a:t>
            </a:r>
          </a:p>
          <a:p>
            <a:pPr lvl="0">
              <a:defRPr/>
            </a:pPr>
            <a:endParaRPr lang="fr-FR" sz="800" dirty="0">
              <a:solidFill>
                <a:srgbClr val="FFC000"/>
              </a:solidFill>
              <a:latin typeface="Technology" pitchFamily="2" charset="0"/>
            </a:endParaRPr>
          </a:p>
          <a:p>
            <a:pPr lvl="0">
              <a:defRPr/>
            </a:pPr>
            <a:r>
              <a:rPr lang="fr-FR" sz="2400" dirty="0">
                <a:solidFill>
                  <a:srgbClr val="FFC000"/>
                </a:solidFill>
                <a:latin typeface="Technology" pitchFamily="2" charset="0"/>
              </a:rPr>
              <a:t>J7 : Isolement du virus</a:t>
            </a:r>
          </a:p>
          <a:p>
            <a:pPr lvl="0">
              <a:defRPr/>
            </a:pPr>
            <a:endParaRPr lang="fr-FR" sz="800" dirty="0">
              <a:solidFill>
                <a:srgbClr val="FFC000"/>
              </a:solidFill>
              <a:latin typeface="Technology" pitchFamily="2" charset="0"/>
            </a:endParaRPr>
          </a:p>
          <a:p>
            <a:pPr lvl="0">
              <a:defRPr/>
            </a:pPr>
            <a:r>
              <a:rPr lang="fr-FR" sz="2400" dirty="0">
                <a:solidFill>
                  <a:srgbClr val="FFC000"/>
                </a:solidFill>
                <a:latin typeface="Technology" pitchFamily="2" charset="0"/>
              </a:rPr>
              <a:t>J12 : Premier séquençage</a:t>
            </a:r>
          </a:p>
          <a:p>
            <a:pPr lvl="0">
              <a:defRPr/>
            </a:pPr>
            <a:endParaRPr lang="fr-FR" sz="800" dirty="0">
              <a:solidFill>
                <a:srgbClr val="FFC000"/>
              </a:solidFill>
              <a:latin typeface="Technology" pitchFamily="2" charset="0"/>
            </a:endParaRPr>
          </a:p>
          <a:p>
            <a:pPr lvl="0">
              <a:defRPr/>
            </a:pPr>
            <a:r>
              <a:rPr lang="fr-FR" sz="2400" dirty="0">
                <a:solidFill>
                  <a:srgbClr val="FFC000"/>
                </a:solidFill>
                <a:latin typeface="Technology" pitchFamily="2" charset="0"/>
              </a:rPr>
              <a:t>J15 : Partage GISAID</a:t>
            </a:r>
          </a:p>
          <a:p>
            <a:pPr lvl="0">
              <a:defRPr/>
            </a:pPr>
            <a:endParaRPr lang="fr-FR" sz="800" dirty="0">
              <a:solidFill>
                <a:srgbClr val="FFC000"/>
              </a:solidFill>
              <a:latin typeface="Technology" pitchFamily="2" charset="0"/>
            </a:endParaRPr>
          </a:p>
          <a:p>
            <a:pPr lvl="0">
              <a:defRPr/>
            </a:pPr>
            <a:r>
              <a:rPr lang="fr-FR" sz="2400" dirty="0">
                <a:solidFill>
                  <a:srgbClr val="FFC000"/>
                </a:solidFill>
                <a:latin typeface="Technology" pitchFamily="2" charset="0"/>
              </a:rPr>
              <a:t>J18 : Pipeline d'analyse</a:t>
            </a:r>
          </a:p>
          <a:p>
            <a:pPr lvl="0">
              <a:defRPr/>
            </a:pPr>
            <a:endParaRPr lang="fr-FR" sz="800" dirty="0">
              <a:solidFill>
                <a:srgbClr val="FFC000"/>
              </a:solidFill>
              <a:latin typeface="Technology" pitchFamily="2" charset="0"/>
            </a:endParaRPr>
          </a:p>
          <a:p>
            <a:pPr lvl="0">
              <a:defRPr/>
            </a:pPr>
            <a:r>
              <a:rPr lang="fr-FR" sz="2400" dirty="0">
                <a:solidFill>
                  <a:srgbClr val="FFC000"/>
                </a:solidFill>
                <a:latin typeface="Technology" pitchFamily="2" charset="0"/>
              </a:rPr>
              <a:t>J23 : Premiers modèles 3D</a:t>
            </a:r>
          </a:p>
          <a:p>
            <a:pPr lvl="0">
              <a:defRPr/>
            </a:pPr>
            <a:endParaRPr lang="fr-FR" sz="800" dirty="0">
              <a:solidFill>
                <a:srgbClr val="FFC000"/>
              </a:solidFill>
              <a:latin typeface="Technology" pitchFamily="2" charset="0"/>
            </a:endParaRPr>
          </a:p>
          <a:p>
            <a:pPr lvl="0">
              <a:defRPr/>
            </a:pPr>
            <a:r>
              <a:rPr lang="fr-FR" sz="2400" dirty="0">
                <a:solidFill>
                  <a:srgbClr val="FFC000"/>
                </a:solidFill>
                <a:latin typeface="Technology" pitchFamily="2" charset="0"/>
              </a:rPr>
              <a:t>J27 : Identification protéine S</a:t>
            </a:r>
          </a:p>
          <a:p>
            <a:pPr lvl="0">
              <a:defRPr/>
            </a:pPr>
            <a:endParaRPr lang="fr-FR" sz="800" dirty="0">
              <a:solidFill>
                <a:srgbClr val="FFC000"/>
              </a:solidFill>
              <a:latin typeface="Technology" pitchFamily="2" charset="0"/>
            </a:endParaRPr>
          </a:p>
          <a:p>
            <a:pPr lvl="0">
              <a:defRPr/>
            </a:pPr>
            <a:r>
              <a:rPr lang="fr-FR" sz="2400" dirty="0">
                <a:solidFill>
                  <a:srgbClr val="FFC000"/>
                </a:solidFill>
                <a:latin typeface="Technology" pitchFamily="2" charset="0"/>
              </a:rPr>
              <a:t>J30 : Séquence consensus</a:t>
            </a:r>
          </a:p>
          <a:p>
            <a:pPr lvl="0">
              <a:defRPr/>
            </a:pPr>
            <a:endParaRPr lang="fr-FR" sz="2400" dirty="0">
              <a:solidFill>
                <a:srgbClr val="FFC000"/>
              </a:solidFill>
              <a:latin typeface="Technology" pitchFamily="2" charset="0"/>
            </a:endParaRPr>
          </a:p>
          <a:p>
            <a:pPr lvl="0">
              <a:defRPr/>
            </a:pPr>
            <a:r>
              <a:rPr lang="fr-FR" sz="2400" dirty="0">
                <a:solidFill>
                  <a:srgbClr val="FFC000"/>
                </a:solidFill>
                <a:latin typeface="Technology" pitchFamily="2" charset="0"/>
              </a:rPr>
              <a:t>(On connaissait déjà SRAS, SARS-COV1, MERS….)</a:t>
            </a:r>
            <a:endParaRPr kumimoji="0" lang="fr-FR" sz="4800" b="0" i="0" strike="noStrike" kern="1200" cap="none" spc="0" normalizeH="0" baseline="0" noProof="0" dirty="0">
              <a:ln>
                <a:noFill/>
              </a:ln>
              <a:solidFill>
                <a:srgbClr val="FFC000"/>
              </a:solidFill>
              <a:effectLst/>
              <a:uLnTx/>
              <a:uFillTx/>
              <a:latin typeface="Technology" pitchFamily="2" charset="0"/>
              <a:ea typeface="+mn-ea"/>
              <a:cs typeface="+mn-cs"/>
            </a:endParaRPr>
          </a:p>
        </p:txBody>
      </p:sp>
      <p:pic>
        <p:nvPicPr>
          <p:cNvPr id="2" name="Image 1" descr="Une image contenant barrière de corail, Bleu Majorelle, Caractère coloré, Turquoise&#10;&#10;Le contenu généré par l’IA peut être incorrect.">
            <a:extLst>
              <a:ext uri="{FF2B5EF4-FFF2-40B4-BE49-F238E27FC236}">
                <a16:creationId xmlns:a16="http://schemas.microsoft.com/office/drawing/2014/main" id="{2C076D5C-E2D2-102D-19D4-2AA05C581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6" y="166255"/>
            <a:ext cx="3505200" cy="3505200"/>
          </a:xfrm>
          <a:prstGeom prst="rect">
            <a:avLst/>
          </a:prstGeom>
        </p:spPr>
      </p:pic>
      <p:pic>
        <p:nvPicPr>
          <p:cNvPr id="11" name="Image 10">
            <a:extLst>
              <a:ext uri="{FF2B5EF4-FFF2-40B4-BE49-F238E27FC236}">
                <a16:creationId xmlns:a16="http://schemas.microsoft.com/office/drawing/2014/main" id="{AE036EE3-671B-94E2-9AB4-11181AFC4AA8}"/>
              </a:ext>
            </a:extLst>
          </p:cNvPr>
          <p:cNvPicPr>
            <a:picLocks noChangeAspect="1"/>
          </p:cNvPicPr>
          <p:nvPr/>
        </p:nvPicPr>
        <p:blipFill>
          <a:blip r:embed="rId3"/>
          <a:stretch>
            <a:fillRect/>
          </a:stretch>
        </p:blipFill>
        <p:spPr>
          <a:xfrm>
            <a:off x="140685" y="3924300"/>
            <a:ext cx="4741341" cy="2258291"/>
          </a:xfrm>
          <a:prstGeom prst="rect">
            <a:avLst/>
          </a:prstGeom>
        </p:spPr>
      </p:pic>
    </p:spTree>
    <p:extLst>
      <p:ext uri="{BB962C8B-B14F-4D97-AF65-F5344CB8AC3E}">
        <p14:creationId xmlns:p14="http://schemas.microsoft.com/office/powerpoint/2010/main" val="301111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dvAuto="200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57B0AB9-7DD7-8869-6EA4-667E2C5BD65D}"/>
              </a:ext>
            </a:extLst>
          </p:cNvPr>
          <p:cNvPicPr>
            <a:picLocks noChangeAspect="1"/>
          </p:cNvPicPr>
          <p:nvPr/>
        </p:nvPicPr>
        <p:blipFill>
          <a:blip r:embed="rId2"/>
          <a:stretch>
            <a:fillRect/>
          </a:stretch>
        </p:blipFill>
        <p:spPr>
          <a:xfrm>
            <a:off x="0" y="0"/>
            <a:ext cx="12192000" cy="541199"/>
          </a:xfrm>
          <a:prstGeom prst="rect">
            <a:avLst/>
          </a:prstGeom>
        </p:spPr>
      </p:pic>
      <p:pic>
        <p:nvPicPr>
          <p:cNvPr id="7" name="Image 6">
            <a:extLst>
              <a:ext uri="{FF2B5EF4-FFF2-40B4-BE49-F238E27FC236}">
                <a16:creationId xmlns:a16="http://schemas.microsoft.com/office/drawing/2014/main" id="{0F94DFBF-E6F1-0A87-1A1E-878F94B62CD9}"/>
              </a:ext>
            </a:extLst>
          </p:cNvPr>
          <p:cNvPicPr>
            <a:picLocks noChangeAspect="1"/>
          </p:cNvPicPr>
          <p:nvPr/>
        </p:nvPicPr>
        <p:blipFill>
          <a:blip r:embed="rId3"/>
          <a:srcRect r="34750"/>
          <a:stretch/>
        </p:blipFill>
        <p:spPr>
          <a:xfrm>
            <a:off x="105987" y="730663"/>
            <a:ext cx="4860868" cy="2362530"/>
          </a:xfrm>
          <a:prstGeom prst="rect">
            <a:avLst/>
          </a:prstGeom>
        </p:spPr>
      </p:pic>
      <p:pic>
        <p:nvPicPr>
          <p:cNvPr id="9" name="Image 8">
            <a:extLst>
              <a:ext uri="{FF2B5EF4-FFF2-40B4-BE49-F238E27FC236}">
                <a16:creationId xmlns:a16="http://schemas.microsoft.com/office/drawing/2014/main" id="{689B6BA0-BD2F-4D3A-F36D-F27229305470}"/>
              </a:ext>
            </a:extLst>
          </p:cNvPr>
          <p:cNvPicPr>
            <a:picLocks noChangeAspect="1"/>
          </p:cNvPicPr>
          <p:nvPr/>
        </p:nvPicPr>
        <p:blipFill>
          <a:blip r:embed="rId4"/>
          <a:stretch>
            <a:fillRect/>
          </a:stretch>
        </p:blipFill>
        <p:spPr>
          <a:xfrm>
            <a:off x="6324599" y="730663"/>
            <a:ext cx="5458691" cy="2363038"/>
          </a:xfrm>
          <a:prstGeom prst="rect">
            <a:avLst/>
          </a:prstGeom>
        </p:spPr>
      </p:pic>
      <p:pic>
        <p:nvPicPr>
          <p:cNvPr id="11" name="Image 10">
            <a:extLst>
              <a:ext uri="{FF2B5EF4-FFF2-40B4-BE49-F238E27FC236}">
                <a16:creationId xmlns:a16="http://schemas.microsoft.com/office/drawing/2014/main" id="{EE0F39E0-2934-E625-BF8D-950B3273384C}"/>
              </a:ext>
            </a:extLst>
          </p:cNvPr>
          <p:cNvPicPr>
            <a:picLocks noChangeAspect="1"/>
          </p:cNvPicPr>
          <p:nvPr/>
        </p:nvPicPr>
        <p:blipFill>
          <a:blip r:embed="rId5"/>
          <a:stretch>
            <a:fillRect/>
          </a:stretch>
        </p:blipFill>
        <p:spPr>
          <a:xfrm>
            <a:off x="2536421" y="3609109"/>
            <a:ext cx="7487695" cy="3048425"/>
          </a:xfrm>
          <a:prstGeom prst="rect">
            <a:avLst/>
          </a:prstGeom>
        </p:spPr>
      </p:pic>
    </p:spTree>
    <p:extLst>
      <p:ext uri="{BB962C8B-B14F-4D97-AF65-F5344CB8AC3E}">
        <p14:creationId xmlns:p14="http://schemas.microsoft.com/office/powerpoint/2010/main" val="2264793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CF74CBB-24C3-BFBF-06DF-3C942D3697FA}"/>
              </a:ext>
            </a:extLst>
          </p:cNvPr>
          <p:cNvPicPr>
            <a:picLocks noChangeAspect="1"/>
          </p:cNvPicPr>
          <p:nvPr/>
        </p:nvPicPr>
        <p:blipFill>
          <a:blip r:embed="rId2"/>
          <a:stretch>
            <a:fillRect/>
          </a:stretch>
        </p:blipFill>
        <p:spPr>
          <a:xfrm>
            <a:off x="0" y="-16937"/>
            <a:ext cx="12192000" cy="5492769"/>
          </a:xfrm>
          <a:prstGeom prst="rect">
            <a:avLst/>
          </a:prstGeom>
        </p:spPr>
      </p:pic>
      <p:sp>
        <p:nvSpPr>
          <p:cNvPr id="8" name="Rectangle 1">
            <a:extLst>
              <a:ext uri="{FF2B5EF4-FFF2-40B4-BE49-F238E27FC236}">
                <a16:creationId xmlns:a16="http://schemas.microsoft.com/office/drawing/2014/main" id="{C40DC698-ED9E-189F-BB7A-867BD7F7BA9A}"/>
              </a:ext>
            </a:extLst>
          </p:cNvPr>
          <p:cNvSpPr>
            <a:spLocks noChangeArrowheads="1"/>
          </p:cNvSpPr>
          <p:nvPr/>
        </p:nvSpPr>
        <p:spPr bwMode="auto">
          <a:xfrm>
            <a:off x="6096000" y="5396657"/>
            <a:ext cx="6096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a:ln>
                  <a:noFill/>
                </a:ln>
                <a:effectLst/>
                <a:latin typeface="ui-monospace"/>
              </a:rPr>
              <a:t>Clustal</a:t>
            </a:r>
            <a:r>
              <a:rPr kumimoji="0" lang="en-US" altLang="en-US" sz="900" b="1" i="0" u="none" strike="noStrike" cap="none" normalizeH="0" baseline="0" dirty="0">
                <a:ln>
                  <a:noFill/>
                </a:ln>
                <a:effectLst/>
                <a:latin typeface="ui-monospace"/>
              </a:rPr>
              <a:t> Omega</a:t>
            </a:r>
            <a:r>
              <a:rPr kumimoji="0" lang="en-US" altLang="en-US" sz="900" b="0" i="0" u="none" strike="noStrike" cap="none" normalizeH="0" baseline="0" dirty="0">
                <a:ln>
                  <a:noFill/>
                </a:ln>
                <a:effectLst/>
                <a:latin typeface="ui-monospace"/>
              </a:rPr>
              <a:t> : </a:t>
            </a:r>
            <a:r>
              <a:rPr kumimoji="0" lang="en-US" altLang="en-US" sz="900" b="0" i="0" u="none" strike="noStrike" cap="none" normalizeH="0" baseline="0" dirty="0" err="1">
                <a:ln>
                  <a:noFill/>
                </a:ln>
                <a:effectLst/>
                <a:latin typeface="ui-monospace"/>
              </a:rPr>
              <a:t>Outil</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d'alignement</a:t>
            </a:r>
            <a:r>
              <a:rPr kumimoji="0" lang="en-US" altLang="en-US" sz="900" b="0" i="0" u="none" strike="noStrike" cap="none" normalizeH="0" baseline="0" dirty="0">
                <a:ln>
                  <a:noFill/>
                </a:ln>
                <a:effectLst/>
                <a:latin typeface="ui-monospace"/>
              </a:rPr>
              <a:t> multiple de </a:t>
            </a:r>
            <a:r>
              <a:rPr kumimoji="0" lang="en-US" altLang="en-US" sz="900" b="0" i="0" u="none" strike="noStrike" cap="none" normalizeH="0" baseline="0" dirty="0" err="1">
                <a:ln>
                  <a:noFill/>
                </a:ln>
                <a:effectLst/>
                <a:latin typeface="ui-monospace"/>
              </a:rPr>
              <a:t>séquences</a:t>
            </a:r>
            <a:r>
              <a:rPr kumimoji="0" lang="en-US" altLang="en-US" sz="900" b="0" i="0" u="none" strike="noStrike" cap="none" normalizeH="0" baseline="0" dirty="0">
                <a:ln>
                  <a:noFill/>
                </a:ln>
                <a:effectLst/>
                <a:latin typeface="ui-monospace"/>
              </a:rPr>
              <a:t> de </a:t>
            </a:r>
            <a:r>
              <a:rPr kumimoji="0" lang="en-US" altLang="en-US" sz="900" b="0" i="0" u="none" strike="noStrike" cap="none" normalizeH="0" baseline="0" dirty="0" err="1">
                <a:ln>
                  <a:noFill/>
                </a:ln>
                <a:effectLst/>
                <a:latin typeface="ui-monospace"/>
              </a:rPr>
              <a:t>dernière</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génération</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utilisant</a:t>
            </a:r>
            <a:r>
              <a:rPr kumimoji="0" lang="en-US" altLang="en-US" sz="900" b="0" i="0" u="none" strike="noStrike" cap="none" normalizeH="0" baseline="0" dirty="0">
                <a:ln>
                  <a:noFill/>
                </a:ln>
                <a:effectLst/>
                <a:latin typeface="ui-monospace"/>
              </a:rPr>
              <a:t> des </a:t>
            </a:r>
            <a:r>
              <a:rPr kumimoji="0" lang="en-US" altLang="en-US" sz="900" b="0" i="0" u="none" strike="noStrike" cap="none" normalizeH="0" baseline="0" dirty="0" err="1">
                <a:ln>
                  <a:noFill/>
                </a:ln>
                <a:effectLst/>
                <a:latin typeface="ui-monospace"/>
              </a:rPr>
              <a:t>arbres</a:t>
            </a:r>
            <a:r>
              <a:rPr kumimoji="0" lang="en-US" altLang="en-US" sz="900" b="0" i="0" u="none" strike="noStrike" cap="none" normalizeH="0" baseline="0" dirty="0">
                <a:ln>
                  <a:noFill/>
                </a:ln>
                <a:effectLst/>
                <a:latin typeface="ui-monospace"/>
              </a:rPr>
              <a:t> guide HMM, </a:t>
            </a:r>
            <a:r>
              <a:rPr kumimoji="0" lang="en-US" altLang="en-US" sz="900" b="0" i="0" u="none" strike="noStrike" cap="none" normalizeH="0" baseline="0" dirty="0" err="1">
                <a:ln>
                  <a:noFill/>
                </a:ln>
                <a:effectLst/>
                <a:latin typeface="ui-monospace"/>
              </a:rPr>
              <a:t>permettant</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l'alignement</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rapide</a:t>
            </a:r>
            <a:r>
              <a:rPr kumimoji="0" lang="en-US" altLang="en-US" sz="900" b="0" i="0" u="none" strike="noStrike" cap="none" normalizeH="0" baseline="0" dirty="0">
                <a:ln>
                  <a:noFill/>
                </a:ln>
                <a:effectLst/>
                <a:latin typeface="ui-monospace"/>
              </a:rPr>
              <a:t> de </a:t>
            </a:r>
            <a:r>
              <a:rPr kumimoji="0" lang="en-US" altLang="en-US" sz="900" b="0" i="0" u="none" strike="noStrike" cap="none" normalizeH="0" baseline="0" dirty="0" err="1">
                <a:ln>
                  <a:noFill/>
                </a:ln>
                <a:effectLst/>
                <a:latin typeface="ui-monospace"/>
              </a:rPr>
              <a:t>milliers</a:t>
            </a:r>
            <a:r>
              <a:rPr kumimoji="0" lang="en-US" altLang="en-US" sz="900" b="0" i="0" u="none" strike="noStrike" cap="none" normalizeH="0" baseline="0" dirty="0">
                <a:ln>
                  <a:noFill/>
                </a:ln>
                <a:effectLst/>
                <a:latin typeface="ui-monospace"/>
              </a:rPr>
              <a:t> de </a:t>
            </a:r>
            <a:r>
              <a:rPr kumimoji="0" lang="en-US" altLang="en-US" sz="900" b="0" i="0" u="none" strike="noStrike" cap="none" normalizeH="0" baseline="0" dirty="0" err="1">
                <a:ln>
                  <a:noFill/>
                </a:ln>
                <a:effectLst/>
                <a:latin typeface="ui-monospace"/>
              </a:rPr>
              <a:t>séquences</a:t>
            </a:r>
            <a:r>
              <a:rPr kumimoji="0" lang="en-US" altLang="en-US" sz="900" b="0" i="0" u="none" strike="noStrike" cap="none" normalizeH="0" baseline="0" dirty="0">
                <a:ln>
                  <a:noFill/>
                </a:ln>
                <a:effectLst/>
                <a:latin typeface="ui-monospace"/>
              </a:rPr>
              <a:t> avec </a:t>
            </a:r>
            <a:r>
              <a:rPr kumimoji="0" lang="en-US" altLang="en-US" sz="900" b="0" i="0" u="none" strike="noStrike" cap="none" normalizeH="0" baseline="0" dirty="0" err="1">
                <a:ln>
                  <a:noFill/>
                </a:ln>
                <a:effectLst/>
                <a:latin typeface="ui-monospace"/>
              </a:rPr>
              <a:t>une</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précision</a:t>
            </a:r>
            <a:r>
              <a:rPr kumimoji="0" lang="en-US" altLang="en-US" sz="900" b="0" i="0" u="none" strike="noStrike" cap="none" normalizeH="0" baseline="0" dirty="0">
                <a:ln>
                  <a:noFill/>
                </a:ln>
                <a:effectLst/>
                <a:latin typeface="ui-monospace"/>
              </a:rPr>
              <a:t> supérieure.</a:t>
            </a:r>
            <a:br>
              <a:rPr kumimoji="0" lang="en-US" altLang="en-US" sz="400" b="0" i="0" u="none" strike="noStrike" cap="none" normalizeH="0" baseline="0" dirty="0">
                <a:ln>
                  <a:noFill/>
                </a:ln>
                <a:effectLst/>
              </a:rPr>
            </a:br>
            <a:r>
              <a:rPr kumimoji="0" lang="en-US" altLang="en-US" sz="900" b="1" i="0" u="none" strike="noStrike" cap="none" normalizeH="0" baseline="0" dirty="0">
                <a:ln>
                  <a:noFill/>
                </a:ln>
                <a:effectLst/>
                <a:latin typeface="ui-monospace"/>
              </a:rPr>
              <a:t>MUSCLE</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MUltiple</a:t>
            </a:r>
            <a:r>
              <a:rPr kumimoji="0" lang="en-US" altLang="en-US" sz="900" b="0" i="0" u="none" strike="noStrike" cap="none" normalizeH="0" baseline="0" dirty="0">
                <a:ln>
                  <a:noFill/>
                </a:ln>
                <a:effectLst/>
                <a:latin typeface="ui-monospace"/>
              </a:rPr>
              <a:t> Sequence Comparison by Log-Expectation) : </a:t>
            </a:r>
            <a:r>
              <a:rPr kumimoji="0" lang="en-US" altLang="en-US" sz="900" b="0" i="0" u="none" strike="noStrike" cap="none" normalizeH="0" baseline="0" dirty="0" err="1">
                <a:ln>
                  <a:noFill/>
                </a:ln>
                <a:effectLst/>
                <a:latin typeface="ui-monospace"/>
              </a:rPr>
              <a:t>Algorithme</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itératif</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d'alignement</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optimisant</a:t>
            </a:r>
            <a:r>
              <a:rPr kumimoji="0" lang="en-US" altLang="en-US" sz="900" b="0" i="0" u="none" strike="noStrike" cap="none" normalizeH="0" baseline="0" dirty="0">
                <a:ln>
                  <a:noFill/>
                </a:ln>
                <a:effectLst/>
                <a:latin typeface="ui-monospace"/>
              </a:rPr>
              <a:t> le score </a:t>
            </a:r>
            <a:r>
              <a:rPr kumimoji="0" lang="en-US" altLang="en-US" sz="900" b="0" i="0" u="none" strike="noStrike" cap="none" normalizeH="0" baseline="0" dirty="0" err="1">
                <a:ln>
                  <a:noFill/>
                </a:ln>
                <a:effectLst/>
                <a:latin typeface="ui-monospace"/>
              </a:rPr>
              <a:t>selon</a:t>
            </a:r>
            <a:r>
              <a:rPr kumimoji="0" lang="en-US" altLang="en-US" sz="900" b="0" i="0" u="none" strike="noStrike" cap="none" normalizeH="0" baseline="0" dirty="0">
                <a:ln>
                  <a:noFill/>
                </a:ln>
                <a:effectLst/>
                <a:latin typeface="ui-monospace"/>
              </a:rPr>
              <a:t> deux </a:t>
            </a:r>
            <a:r>
              <a:rPr kumimoji="0" lang="en-US" altLang="en-US" sz="900" b="0" i="0" u="none" strike="noStrike" cap="none" normalizeH="0" baseline="0" dirty="0" err="1">
                <a:ln>
                  <a:noFill/>
                </a:ln>
                <a:effectLst/>
                <a:latin typeface="ui-monospace"/>
              </a:rPr>
              <a:t>mesures</a:t>
            </a:r>
            <a:r>
              <a:rPr kumimoji="0" lang="en-US" altLang="en-US" sz="900" b="0" i="0" u="none" strike="noStrike" cap="none" normalizeH="0" baseline="0" dirty="0">
                <a:ln>
                  <a:noFill/>
                </a:ln>
                <a:effectLst/>
                <a:latin typeface="ui-monospace"/>
              </a:rPr>
              <a:t> de </a:t>
            </a:r>
            <a:r>
              <a:rPr kumimoji="0" lang="en-US" altLang="en-US" sz="900" b="0" i="0" u="none" strike="noStrike" cap="none" normalizeH="0" baseline="0" dirty="0" err="1">
                <a:ln>
                  <a:noFill/>
                </a:ln>
                <a:effectLst/>
                <a:latin typeface="ui-monospace"/>
              </a:rPr>
              <a:t>similarité</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différentes</a:t>
            </a:r>
            <a:r>
              <a:rPr kumimoji="0" lang="en-US" altLang="en-US" sz="900" b="0" i="0" u="none" strike="noStrike" cap="none" normalizeH="0" baseline="0" dirty="0">
                <a:ln>
                  <a:noFill/>
                </a:ln>
                <a:effectLst/>
                <a:latin typeface="ui-monospace"/>
              </a:rPr>
              <a:t>.</a:t>
            </a:r>
            <a:endParaRPr kumimoji="0" lang="en-US" altLang="en-US" sz="1800" b="0" i="0" u="none" strike="noStrike" cap="none" normalizeH="0" baseline="0" dirty="0">
              <a:ln>
                <a:noFill/>
              </a:ln>
              <a:effectLst/>
            </a:endParaRPr>
          </a:p>
        </p:txBody>
      </p:sp>
      <p:sp>
        <p:nvSpPr>
          <p:cNvPr id="10" name="Rectangle 3">
            <a:extLst>
              <a:ext uri="{FF2B5EF4-FFF2-40B4-BE49-F238E27FC236}">
                <a16:creationId xmlns:a16="http://schemas.microsoft.com/office/drawing/2014/main" id="{17D11E0B-C56F-D84C-13AF-615C830AB8D0}"/>
              </a:ext>
            </a:extLst>
          </p:cNvPr>
          <p:cNvSpPr>
            <a:spLocks noChangeArrowheads="1"/>
          </p:cNvSpPr>
          <p:nvPr/>
        </p:nvSpPr>
        <p:spPr bwMode="auto">
          <a:xfrm>
            <a:off x="6096000" y="6042988"/>
            <a:ext cx="707467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a:ln>
                  <a:noFill/>
                </a:ln>
                <a:effectLst/>
                <a:latin typeface="ui-monospace"/>
              </a:rPr>
              <a:t>Fonctionnalités</a:t>
            </a:r>
            <a:r>
              <a:rPr kumimoji="0" lang="en-US" altLang="en-US" sz="900" b="1" i="0" u="none" strike="noStrike" cap="none" normalizeH="0" baseline="0" dirty="0">
                <a:ln>
                  <a:noFill/>
                </a:ln>
                <a:effectLst/>
                <a:latin typeface="ui-monospace"/>
              </a:rPr>
              <a:t> </a:t>
            </a:r>
            <a:r>
              <a:rPr kumimoji="0" lang="en-US" altLang="en-US" sz="900" b="1" i="0" u="none" strike="noStrike" cap="none" normalizeH="0" baseline="0" dirty="0" err="1">
                <a:ln>
                  <a:noFill/>
                </a:ln>
                <a:effectLst/>
                <a:latin typeface="ui-monospace"/>
              </a:rPr>
              <a:t>principales</a:t>
            </a:r>
            <a:r>
              <a:rPr kumimoji="0" lang="en-US" altLang="en-US" sz="900" b="1" i="0" u="none" strike="noStrike" cap="none" normalizeH="0" baseline="0" dirty="0">
                <a:ln>
                  <a:noFill/>
                </a:ln>
                <a:effectLst/>
                <a:latin typeface="ui-monospace"/>
              </a:rPr>
              <a:t> :</a:t>
            </a:r>
            <a:endParaRPr kumimoji="0" lang="en-US" altLang="en-US" sz="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err="1">
                <a:ln>
                  <a:noFill/>
                </a:ln>
                <a:effectLst/>
                <a:latin typeface="ui-monospace"/>
              </a:rPr>
              <a:t>Alignement</a:t>
            </a:r>
            <a:r>
              <a:rPr kumimoji="0" lang="en-US" altLang="en-US" sz="900" b="0" i="0" u="none" strike="noStrike" cap="none" normalizeH="0" baseline="0" dirty="0">
                <a:ln>
                  <a:noFill/>
                </a:ln>
                <a:effectLst/>
                <a:latin typeface="ui-monospace"/>
              </a:rPr>
              <a:t> de </a:t>
            </a:r>
            <a:r>
              <a:rPr kumimoji="0" lang="en-US" altLang="en-US" sz="900" b="0" i="0" u="none" strike="noStrike" cap="none" normalizeH="0" baseline="0" dirty="0" err="1">
                <a:ln>
                  <a:noFill/>
                </a:ln>
                <a:effectLst/>
                <a:latin typeface="ui-monospace"/>
              </a:rPr>
              <a:t>séquences</a:t>
            </a:r>
            <a:r>
              <a:rPr kumimoji="0" lang="en-US" altLang="en-US" sz="900" b="0" i="0" u="none" strike="noStrike" cap="none" normalizeH="0" baseline="0" dirty="0">
                <a:ln>
                  <a:noFill/>
                </a:ln>
                <a:effectLst/>
                <a:latin typeface="ui-monospace"/>
              </a:rPr>
              <a:t> de </a:t>
            </a:r>
            <a:r>
              <a:rPr kumimoji="0" lang="en-US" altLang="en-US" sz="900" b="0" i="0" u="none" strike="noStrike" cap="none" normalizeH="0" baseline="0" dirty="0" err="1">
                <a:ln>
                  <a:noFill/>
                </a:ln>
                <a:effectLst/>
                <a:latin typeface="ui-monospace"/>
              </a:rPr>
              <a:t>nucléotides</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ou</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protéines</a:t>
            </a:r>
            <a:r>
              <a:rPr kumimoji="0" lang="en-US" altLang="en-US" sz="900" b="0" i="0" u="none" strike="noStrike" cap="none" normalizeH="0" baseline="0" dirty="0">
                <a:ln>
                  <a:noFill/>
                </a:ln>
                <a:effectLst/>
                <a:latin typeface="ui-monospace"/>
              </a:rPr>
              <a:t> issues de </a:t>
            </a:r>
            <a:r>
              <a:rPr kumimoji="0" lang="en-US" altLang="en-US" sz="900" b="0" i="0" u="none" strike="noStrike" cap="none" normalizeH="0" baseline="0" dirty="0" err="1">
                <a:ln>
                  <a:noFill/>
                </a:ln>
                <a:effectLst/>
                <a:latin typeface="ui-monospace"/>
              </a:rPr>
              <a:t>différentes</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espèces</a:t>
            </a:r>
            <a:endParaRPr kumimoji="0" lang="en-US" altLang="en-US" sz="900" b="0" i="0" u="none" strike="noStrike" cap="none" normalizeH="0" baseline="0" dirty="0">
              <a:ln>
                <a:noFill/>
              </a:ln>
              <a:effectLst/>
              <a:latin typeface="ui-monospace"/>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effectLst/>
                <a:latin typeface="ui-monospace"/>
              </a:rPr>
              <a:t>Identification des </a:t>
            </a:r>
            <a:r>
              <a:rPr kumimoji="0" lang="en-US" altLang="en-US" sz="900" b="0" i="0" u="none" strike="noStrike" cap="none" normalizeH="0" baseline="0" dirty="0" err="1">
                <a:ln>
                  <a:noFill/>
                </a:ln>
                <a:effectLst/>
                <a:latin typeface="ui-monospace"/>
              </a:rPr>
              <a:t>régions</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conservées</a:t>
            </a:r>
            <a:r>
              <a:rPr kumimoji="0" lang="en-US" altLang="en-US" sz="900" b="0" i="0" u="none" strike="noStrike" cap="none" normalizeH="0" baseline="0" dirty="0">
                <a:ln>
                  <a:noFill/>
                </a:ln>
                <a:effectLst/>
                <a:latin typeface="ui-monospace"/>
              </a:rPr>
              <a:t> et des mutations </a:t>
            </a:r>
            <a:r>
              <a:rPr kumimoji="0" lang="en-US" altLang="en-US" sz="900" b="0" i="0" u="none" strike="noStrike" cap="none" normalizeH="0" baseline="0" dirty="0" err="1">
                <a:ln>
                  <a:noFill/>
                </a:ln>
                <a:effectLst/>
                <a:latin typeface="ui-monospace"/>
              </a:rPr>
              <a:t>spécifiques</a:t>
            </a:r>
            <a:endParaRPr kumimoji="0" lang="en-US" altLang="en-US" sz="900" b="0" i="0" u="none" strike="noStrike" cap="none" normalizeH="0" baseline="0" dirty="0">
              <a:ln>
                <a:noFill/>
              </a:ln>
              <a:effectLst/>
              <a:latin typeface="ui-monospace"/>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err="1">
                <a:ln>
                  <a:noFill/>
                </a:ln>
                <a:effectLst/>
                <a:latin typeface="ui-monospace"/>
              </a:rPr>
              <a:t>Génération</a:t>
            </a:r>
            <a:r>
              <a:rPr kumimoji="0" lang="en-US" altLang="en-US" sz="900" b="0" i="0" u="none" strike="noStrike" cap="none" normalizeH="0" baseline="0" dirty="0">
                <a:ln>
                  <a:noFill/>
                </a:ln>
                <a:effectLst/>
                <a:latin typeface="ui-monospace"/>
              </a:rPr>
              <a:t> de matrices de distance pour analyses </a:t>
            </a:r>
            <a:r>
              <a:rPr kumimoji="0" lang="en-US" altLang="en-US" sz="900" b="0" i="0" u="none" strike="noStrike" cap="none" normalizeH="0" baseline="0" dirty="0" err="1">
                <a:ln>
                  <a:noFill/>
                </a:ln>
                <a:effectLst/>
                <a:latin typeface="ui-monospace"/>
              </a:rPr>
              <a:t>phylogénétiques</a:t>
            </a:r>
            <a:endParaRPr kumimoji="0" lang="en-US" altLang="en-US" sz="900" b="0" i="0" u="none" strike="noStrike" cap="none" normalizeH="0" baseline="0" dirty="0">
              <a:ln>
                <a:noFill/>
              </a:ln>
              <a:effectLst/>
              <a:latin typeface="ui-monospace"/>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err="1">
                <a:ln>
                  <a:noFill/>
                </a:ln>
                <a:effectLst/>
                <a:latin typeface="ui-monospace"/>
              </a:rPr>
              <a:t>Visualisation</a:t>
            </a:r>
            <a:r>
              <a:rPr kumimoji="0" lang="en-US" altLang="en-US" sz="900" b="0" i="0" u="none" strike="noStrike" cap="none" normalizeH="0" baseline="0" dirty="0">
                <a:ln>
                  <a:noFill/>
                </a:ln>
                <a:effectLst/>
                <a:latin typeface="ui-monospace"/>
              </a:rPr>
              <a:t> des motifs de conservation par </a:t>
            </a:r>
            <a:r>
              <a:rPr kumimoji="0" lang="en-US" altLang="en-US" sz="900" b="0" i="0" u="none" strike="noStrike" cap="none" normalizeH="0" baseline="0" dirty="0" err="1">
                <a:ln>
                  <a:noFill/>
                </a:ln>
                <a:effectLst/>
                <a:latin typeface="ui-monospace"/>
              </a:rPr>
              <a:t>symboles</a:t>
            </a:r>
            <a:r>
              <a:rPr kumimoji="0" lang="en-US" altLang="en-US" sz="900" b="0" i="0" u="none" strike="noStrike" cap="none" normalizeH="0" baseline="0" dirty="0">
                <a:ln>
                  <a:noFill/>
                </a:ln>
                <a:effectLst/>
                <a:latin typeface="ui-monospace"/>
              </a:rPr>
              <a:t> de consensus (* : .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900" b="0" i="0" u="none" strike="noStrike" cap="none" normalizeH="0" baseline="0" dirty="0">
                <a:ln>
                  <a:noFill/>
                </a:ln>
                <a:effectLst/>
                <a:latin typeface="ui-monospace"/>
              </a:rPr>
              <a:t>Exportation </a:t>
            </a:r>
            <a:r>
              <a:rPr kumimoji="0" lang="en-US" altLang="en-US" sz="900" b="0" i="0" u="none" strike="noStrike" cap="none" normalizeH="0" baseline="0" dirty="0" err="1">
                <a:ln>
                  <a:noFill/>
                </a:ln>
                <a:effectLst/>
                <a:latin typeface="ui-monospace"/>
              </a:rPr>
              <a:t>vers</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d'autres</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outils</a:t>
            </a:r>
            <a:r>
              <a:rPr kumimoji="0" lang="en-US" altLang="en-US" sz="900" b="0" i="0" u="none" strike="noStrike" cap="none" normalizeH="0" baseline="0" dirty="0">
                <a:ln>
                  <a:noFill/>
                </a:ln>
                <a:effectLst/>
                <a:latin typeface="ui-monospace"/>
              </a:rPr>
              <a:t> de </a:t>
            </a:r>
            <a:r>
              <a:rPr kumimoji="0" lang="en-US" altLang="en-US" sz="900" b="0" i="0" u="none" strike="noStrike" cap="none" normalizeH="0" baseline="0" dirty="0" err="1">
                <a:ln>
                  <a:noFill/>
                </a:ln>
                <a:effectLst/>
                <a:latin typeface="ui-monospace"/>
              </a:rPr>
              <a:t>prédiction</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structurale</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ou</a:t>
            </a:r>
            <a:r>
              <a:rPr kumimoji="0" lang="en-US" altLang="en-US" sz="900" b="0" i="0" u="none" strike="noStrike" cap="none" normalizeH="0" baseline="0" dirty="0">
                <a:ln>
                  <a:noFill/>
                </a:ln>
                <a:effectLst/>
                <a:latin typeface="ui-monospace"/>
              </a:rPr>
              <a:t> </a:t>
            </a:r>
            <a:r>
              <a:rPr kumimoji="0" lang="en-US" altLang="en-US" sz="900" b="0" i="0" u="none" strike="noStrike" cap="none" normalizeH="0" baseline="0" dirty="0" err="1">
                <a:ln>
                  <a:noFill/>
                </a:ln>
                <a:effectLst/>
                <a:latin typeface="ui-monospace"/>
              </a:rPr>
              <a:t>fonctionnelle</a:t>
            </a:r>
            <a:endParaRPr kumimoji="0" lang="en-US" altLang="en-US" sz="1800" b="0" i="0" u="none" strike="noStrike" cap="none" normalizeH="0" baseline="0" dirty="0">
              <a:ln>
                <a:noFill/>
              </a:ln>
              <a:effectLst/>
              <a:latin typeface="Arial" panose="020B0604020202020204" pitchFamily="34" charset="0"/>
            </a:endParaRPr>
          </a:p>
        </p:txBody>
      </p:sp>
      <p:pic>
        <p:nvPicPr>
          <p:cNvPr id="12" name="Image 11">
            <a:extLst>
              <a:ext uri="{FF2B5EF4-FFF2-40B4-BE49-F238E27FC236}">
                <a16:creationId xmlns:a16="http://schemas.microsoft.com/office/drawing/2014/main" id="{FDCB2B58-5991-8415-9DCA-C691D7786371}"/>
              </a:ext>
            </a:extLst>
          </p:cNvPr>
          <p:cNvPicPr>
            <a:picLocks noChangeAspect="1"/>
          </p:cNvPicPr>
          <p:nvPr/>
        </p:nvPicPr>
        <p:blipFill>
          <a:blip r:embed="rId3"/>
          <a:stretch>
            <a:fillRect/>
          </a:stretch>
        </p:blipFill>
        <p:spPr>
          <a:xfrm>
            <a:off x="70916" y="3185039"/>
            <a:ext cx="6025084" cy="2402358"/>
          </a:xfrm>
          <a:prstGeom prst="rect">
            <a:avLst/>
          </a:prstGeom>
        </p:spPr>
      </p:pic>
    </p:spTree>
    <p:extLst>
      <p:ext uri="{BB962C8B-B14F-4D97-AF65-F5344CB8AC3E}">
        <p14:creationId xmlns:p14="http://schemas.microsoft.com/office/powerpoint/2010/main" val="3306650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B5AE688-F2DC-BF15-9A06-934983729101}"/>
              </a:ext>
            </a:extLst>
          </p:cNvPr>
          <p:cNvPicPr>
            <a:picLocks noChangeAspect="1"/>
          </p:cNvPicPr>
          <p:nvPr/>
        </p:nvPicPr>
        <p:blipFill>
          <a:blip r:embed="rId2"/>
          <a:stretch>
            <a:fillRect/>
          </a:stretch>
        </p:blipFill>
        <p:spPr>
          <a:xfrm>
            <a:off x="0" y="-55805"/>
            <a:ext cx="12192000" cy="568810"/>
          </a:xfrm>
          <a:prstGeom prst="rect">
            <a:avLst/>
          </a:prstGeom>
        </p:spPr>
      </p:pic>
      <p:pic>
        <p:nvPicPr>
          <p:cNvPr id="8" name="Image 7">
            <a:extLst>
              <a:ext uri="{FF2B5EF4-FFF2-40B4-BE49-F238E27FC236}">
                <a16:creationId xmlns:a16="http://schemas.microsoft.com/office/drawing/2014/main" id="{4292CB26-455C-F3A8-4CBB-97639DDC405A}"/>
              </a:ext>
            </a:extLst>
          </p:cNvPr>
          <p:cNvPicPr>
            <a:picLocks noChangeAspect="1"/>
          </p:cNvPicPr>
          <p:nvPr/>
        </p:nvPicPr>
        <p:blipFill>
          <a:blip r:embed="rId3"/>
          <a:stretch>
            <a:fillRect/>
          </a:stretch>
        </p:blipFill>
        <p:spPr>
          <a:xfrm>
            <a:off x="6844147" y="548708"/>
            <a:ext cx="5209308" cy="3574737"/>
          </a:xfrm>
          <a:prstGeom prst="rect">
            <a:avLst/>
          </a:prstGeom>
        </p:spPr>
      </p:pic>
      <p:pic>
        <p:nvPicPr>
          <p:cNvPr id="10" name="Image 9">
            <a:extLst>
              <a:ext uri="{FF2B5EF4-FFF2-40B4-BE49-F238E27FC236}">
                <a16:creationId xmlns:a16="http://schemas.microsoft.com/office/drawing/2014/main" id="{8262E9B0-9B95-8B88-9933-5EB9F6B0A9B7}"/>
              </a:ext>
            </a:extLst>
          </p:cNvPr>
          <p:cNvPicPr>
            <a:picLocks noChangeAspect="1"/>
          </p:cNvPicPr>
          <p:nvPr/>
        </p:nvPicPr>
        <p:blipFill>
          <a:blip r:embed="rId4"/>
          <a:stretch>
            <a:fillRect/>
          </a:stretch>
        </p:blipFill>
        <p:spPr>
          <a:xfrm>
            <a:off x="72559" y="4228150"/>
            <a:ext cx="5739423" cy="2693341"/>
          </a:xfrm>
          <a:prstGeom prst="rect">
            <a:avLst/>
          </a:prstGeom>
        </p:spPr>
      </p:pic>
      <p:pic>
        <p:nvPicPr>
          <p:cNvPr id="12" name="Image 11">
            <a:extLst>
              <a:ext uri="{FF2B5EF4-FFF2-40B4-BE49-F238E27FC236}">
                <a16:creationId xmlns:a16="http://schemas.microsoft.com/office/drawing/2014/main" id="{35FA2DAA-EABA-879B-B7A6-D3A180D9D2F2}"/>
              </a:ext>
            </a:extLst>
          </p:cNvPr>
          <p:cNvPicPr>
            <a:picLocks noChangeAspect="1"/>
          </p:cNvPicPr>
          <p:nvPr/>
        </p:nvPicPr>
        <p:blipFill>
          <a:blip r:embed="rId5"/>
          <a:stretch>
            <a:fillRect/>
          </a:stretch>
        </p:blipFill>
        <p:spPr>
          <a:xfrm>
            <a:off x="72559" y="548708"/>
            <a:ext cx="5739423" cy="3582569"/>
          </a:xfrm>
          <a:prstGeom prst="rect">
            <a:avLst/>
          </a:prstGeom>
        </p:spPr>
      </p:pic>
    </p:spTree>
    <p:extLst>
      <p:ext uri="{BB962C8B-B14F-4D97-AF65-F5344CB8AC3E}">
        <p14:creationId xmlns:p14="http://schemas.microsoft.com/office/powerpoint/2010/main" val="3062704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3152D58-42AF-7B5A-5747-7E17D4462E85}"/>
              </a:ext>
            </a:extLst>
          </p:cNvPr>
          <p:cNvPicPr>
            <a:picLocks noChangeAspect="1"/>
          </p:cNvPicPr>
          <p:nvPr/>
        </p:nvPicPr>
        <p:blipFill>
          <a:blip r:embed="rId2"/>
          <a:stretch>
            <a:fillRect/>
          </a:stretch>
        </p:blipFill>
        <p:spPr>
          <a:xfrm>
            <a:off x="177424" y="637310"/>
            <a:ext cx="4597427" cy="6061152"/>
          </a:xfrm>
          <a:prstGeom prst="rect">
            <a:avLst/>
          </a:prstGeom>
        </p:spPr>
      </p:pic>
      <p:pic>
        <p:nvPicPr>
          <p:cNvPr id="7" name="Image 6">
            <a:extLst>
              <a:ext uri="{FF2B5EF4-FFF2-40B4-BE49-F238E27FC236}">
                <a16:creationId xmlns:a16="http://schemas.microsoft.com/office/drawing/2014/main" id="{B77F1853-3436-BEB2-03FE-E3E83D8F6450}"/>
              </a:ext>
            </a:extLst>
          </p:cNvPr>
          <p:cNvPicPr>
            <a:picLocks noChangeAspect="1"/>
          </p:cNvPicPr>
          <p:nvPr/>
        </p:nvPicPr>
        <p:blipFill>
          <a:blip r:embed="rId3"/>
          <a:stretch>
            <a:fillRect/>
          </a:stretch>
        </p:blipFill>
        <p:spPr>
          <a:xfrm>
            <a:off x="6927" y="0"/>
            <a:ext cx="12192000" cy="539867"/>
          </a:xfrm>
          <a:prstGeom prst="rect">
            <a:avLst/>
          </a:prstGeom>
        </p:spPr>
      </p:pic>
      <p:pic>
        <p:nvPicPr>
          <p:cNvPr id="9" name="Image 8">
            <a:extLst>
              <a:ext uri="{FF2B5EF4-FFF2-40B4-BE49-F238E27FC236}">
                <a16:creationId xmlns:a16="http://schemas.microsoft.com/office/drawing/2014/main" id="{4EFD99CC-FA91-F9E8-0D94-0AFCDEAA8FA8}"/>
              </a:ext>
            </a:extLst>
          </p:cNvPr>
          <p:cNvPicPr>
            <a:picLocks noChangeAspect="1"/>
          </p:cNvPicPr>
          <p:nvPr/>
        </p:nvPicPr>
        <p:blipFill>
          <a:blip r:embed="rId4"/>
          <a:srcRect b="29507"/>
          <a:stretch/>
        </p:blipFill>
        <p:spPr>
          <a:xfrm>
            <a:off x="5555673" y="3995523"/>
            <a:ext cx="6583594" cy="1973762"/>
          </a:xfrm>
          <a:prstGeom prst="rect">
            <a:avLst/>
          </a:prstGeom>
        </p:spPr>
      </p:pic>
      <p:pic>
        <p:nvPicPr>
          <p:cNvPr id="11" name="Image 10">
            <a:extLst>
              <a:ext uri="{FF2B5EF4-FFF2-40B4-BE49-F238E27FC236}">
                <a16:creationId xmlns:a16="http://schemas.microsoft.com/office/drawing/2014/main" id="{3AE0A1C8-E356-A68F-75F7-21A099BC6A04}"/>
              </a:ext>
            </a:extLst>
          </p:cNvPr>
          <p:cNvPicPr>
            <a:picLocks noChangeAspect="1"/>
          </p:cNvPicPr>
          <p:nvPr/>
        </p:nvPicPr>
        <p:blipFill>
          <a:blip r:embed="rId5"/>
          <a:stretch>
            <a:fillRect/>
          </a:stretch>
        </p:blipFill>
        <p:spPr>
          <a:xfrm>
            <a:off x="5555673" y="539867"/>
            <a:ext cx="6526435" cy="3410210"/>
          </a:xfrm>
          <a:prstGeom prst="rect">
            <a:avLst/>
          </a:prstGeom>
        </p:spPr>
      </p:pic>
    </p:spTree>
    <p:extLst>
      <p:ext uri="{BB962C8B-B14F-4D97-AF65-F5344CB8AC3E}">
        <p14:creationId xmlns:p14="http://schemas.microsoft.com/office/powerpoint/2010/main" val="563673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547535A-30C3-EF06-C3DA-8D2B6EDAF9F8}"/>
              </a:ext>
            </a:extLst>
          </p:cNvPr>
          <p:cNvPicPr>
            <a:picLocks noChangeAspect="1"/>
          </p:cNvPicPr>
          <p:nvPr/>
        </p:nvPicPr>
        <p:blipFill>
          <a:blip r:embed="rId2"/>
          <a:stretch>
            <a:fillRect/>
          </a:stretch>
        </p:blipFill>
        <p:spPr>
          <a:xfrm>
            <a:off x="0" y="663529"/>
            <a:ext cx="6118667" cy="6194471"/>
          </a:xfrm>
          <a:prstGeom prst="rect">
            <a:avLst/>
          </a:prstGeom>
        </p:spPr>
      </p:pic>
      <p:pic>
        <p:nvPicPr>
          <p:cNvPr id="7" name="Image 6">
            <a:extLst>
              <a:ext uri="{FF2B5EF4-FFF2-40B4-BE49-F238E27FC236}">
                <a16:creationId xmlns:a16="http://schemas.microsoft.com/office/drawing/2014/main" id="{F0278D04-4B80-81F9-065F-1D5FC7A6B8EB}"/>
              </a:ext>
            </a:extLst>
          </p:cNvPr>
          <p:cNvPicPr>
            <a:picLocks noChangeAspect="1"/>
          </p:cNvPicPr>
          <p:nvPr/>
        </p:nvPicPr>
        <p:blipFill>
          <a:blip r:embed="rId3"/>
          <a:stretch>
            <a:fillRect/>
          </a:stretch>
        </p:blipFill>
        <p:spPr>
          <a:xfrm>
            <a:off x="6179127" y="663529"/>
            <a:ext cx="5915890" cy="2322125"/>
          </a:xfrm>
          <a:prstGeom prst="rect">
            <a:avLst/>
          </a:prstGeom>
        </p:spPr>
      </p:pic>
      <p:pic>
        <p:nvPicPr>
          <p:cNvPr id="8" name="Image 7">
            <a:extLst>
              <a:ext uri="{FF2B5EF4-FFF2-40B4-BE49-F238E27FC236}">
                <a16:creationId xmlns:a16="http://schemas.microsoft.com/office/drawing/2014/main" id="{2B85E14C-53B4-0684-73AA-ACADF56BF4F9}"/>
              </a:ext>
            </a:extLst>
          </p:cNvPr>
          <p:cNvPicPr>
            <a:picLocks noChangeAspect="1"/>
          </p:cNvPicPr>
          <p:nvPr/>
        </p:nvPicPr>
        <p:blipFill>
          <a:blip r:embed="rId4"/>
          <a:stretch>
            <a:fillRect/>
          </a:stretch>
        </p:blipFill>
        <p:spPr>
          <a:xfrm>
            <a:off x="6927" y="0"/>
            <a:ext cx="12192000" cy="539867"/>
          </a:xfrm>
          <a:prstGeom prst="rect">
            <a:avLst/>
          </a:prstGeom>
        </p:spPr>
      </p:pic>
      <p:pic>
        <p:nvPicPr>
          <p:cNvPr id="10" name="Image 9">
            <a:extLst>
              <a:ext uri="{FF2B5EF4-FFF2-40B4-BE49-F238E27FC236}">
                <a16:creationId xmlns:a16="http://schemas.microsoft.com/office/drawing/2014/main" id="{9F474492-534B-0B68-ECCC-F7BF697A561E}"/>
              </a:ext>
            </a:extLst>
          </p:cNvPr>
          <p:cNvPicPr>
            <a:picLocks noChangeAspect="1"/>
          </p:cNvPicPr>
          <p:nvPr/>
        </p:nvPicPr>
        <p:blipFill>
          <a:blip r:embed="rId5"/>
          <a:stretch>
            <a:fillRect/>
          </a:stretch>
        </p:blipFill>
        <p:spPr>
          <a:xfrm>
            <a:off x="6179126" y="3047999"/>
            <a:ext cx="5915890" cy="3830839"/>
          </a:xfrm>
          <a:prstGeom prst="rect">
            <a:avLst/>
          </a:prstGeom>
        </p:spPr>
      </p:pic>
    </p:spTree>
    <p:extLst>
      <p:ext uri="{BB962C8B-B14F-4D97-AF65-F5344CB8AC3E}">
        <p14:creationId xmlns:p14="http://schemas.microsoft.com/office/powerpoint/2010/main" val="3135342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C021AEA-63BC-DAA7-0AAC-4FA163BAC918}"/>
              </a:ext>
            </a:extLst>
          </p:cNvPr>
          <p:cNvPicPr>
            <a:picLocks noChangeAspect="1"/>
          </p:cNvPicPr>
          <p:nvPr/>
        </p:nvPicPr>
        <p:blipFill>
          <a:blip r:embed="rId2"/>
          <a:stretch>
            <a:fillRect/>
          </a:stretch>
        </p:blipFill>
        <p:spPr>
          <a:xfrm>
            <a:off x="0" y="-20742"/>
            <a:ext cx="12192000" cy="6878742"/>
          </a:xfrm>
          <a:prstGeom prst="rect">
            <a:avLst/>
          </a:prstGeom>
        </p:spPr>
      </p:pic>
    </p:spTree>
    <p:extLst>
      <p:ext uri="{BB962C8B-B14F-4D97-AF65-F5344CB8AC3E}">
        <p14:creationId xmlns:p14="http://schemas.microsoft.com/office/powerpoint/2010/main" val="863258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49AC98F-3023-8BDE-4E1C-6430FD6A5C0A}"/>
              </a:ext>
            </a:extLst>
          </p:cNvPr>
          <p:cNvPicPr>
            <a:picLocks noChangeAspect="1"/>
          </p:cNvPicPr>
          <p:nvPr/>
        </p:nvPicPr>
        <p:blipFill>
          <a:blip r:embed="rId2"/>
          <a:srcRect b="86680"/>
          <a:stretch/>
        </p:blipFill>
        <p:spPr>
          <a:xfrm>
            <a:off x="1773382" y="0"/>
            <a:ext cx="8388927" cy="554182"/>
          </a:xfrm>
          <a:prstGeom prst="rect">
            <a:avLst/>
          </a:prstGeom>
        </p:spPr>
      </p:pic>
      <p:pic>
        <p:nvPicPr>
          <p:cNvPr id="7" name="Image 6">
            <a:extLst>
              <a:ext uri="{FF2B5EF4-FFF2-40B4-BE49-F238E27FC236}">
                <a16:creationId xmlns:a16="http://schemas.microsoft.com/office/drawing/2014/main" id="{3CEBD2C4-E00D-6A60-E7F0-D33684266D50}"/>
              </a:ext>
            </a:extLst>
          </p:cNvPr>
          <p:cNvPicPr>
            <a:picLocks noChangeAspect="1"/>
          </p:cNvPicPr>
          <p:nvPr/>
        </p:nvPicPr>
        <p:blipFill>
          <a:blip r:embed="rId3"/>
          <a:stretch>
            <a:fillRect/>
          </a:stretch>
        </p:blipFill>
        <p:spPr>
          <a:xfrm>
            <a:off x="0" y="554182"/>
            <a:ext cx="6199909" cy="2223596"/>
          </a:xfrm>
          <a:prstGeom prst="rect">
            <a:avLst/>
          </a:prstGeom>
        </p:spPr>
      </p:pic>
      <p:pic>
        <p:nvPicPr>
          <p:cNvPr id="9" name="Image 8">
            <a:extLst>
              <a:ext uri="{FF2B5EF4-FFF2-40B4-BE49-F238E27FC236}">
                <a16:creationId xmlns:a16="http://schemas.microsoft.com/office/drawing/2014/main" id="{7B13466B-FAD0-B726-29F6-3975D34A24DB}"/>
              </a:ext>
            </a:extLst>
          </p:cNvPr>
          <p:cNvPicPr>
            <a:picLocks noChangeAspect="1"/>
          </p:cNvPicPr>
          <p:nvPr/>
        </p:nvPicPr>
        <p:blipFill>
          <a:blip r:embed="rId4"/>
          <a:stretch>
            <a:fillRect/>
          </a:stretch>
        </p:blipFill>
        <p:spPr>
          <a:xfrm>
            <a:off x="0" y="2733086"/>
            <a:ext cx="6199909" cy="2400635"/>
          </a:xfrm>
          <a:prstGeom prst="rect">
            <a:avLst/>
          </a:prstGeom>
        </p:spPr>
      </p:pic>
      <p:pic>
        <p:nvPicPr>
          <p:cNvPr id="11" name="Image 10">
            <a:extLst>
              <a:ext uri="{FF2B5EF4-FFF2-40B4-BE49-F238E27FC236}">
                <a16:creationId xmlns:a16="http://schemas.microsoft.com/office/drawing/2014/main" id="{EFFA5780-3662-B2E9-EB43-6B1F93F6AAF6}"/>
              </a:ext>
            </a:extLst>
          </p:cNvPr>
          <p:cNvPicPr>
            <a:picLocks noChangeAspect="1"/>
          </p:cNvPicPr>
          <p:nvPr/>
        </p:nvPicPr>
        <p:blipFill>
          <a:blip r:embed="rId5"/>
          <a:stretch>
            <a:fillRect/>
          </a:stretch>
        </p:blipFill>
        <p:spPr>
          <a:xfrm>
            <a:off x="6282532" y="554181"/>
            <a:ext cx="5909468" cy="4579539"/>
          </a:xfrm>
          <a:prstGeom prst="rect">
            <a:avLst/>
          </a:prstGeom>
        </p:spPr>
      </p:pic>
      <p:sp>
        <p:nvSpPr>
          <p:cNvPr id="15" name="ZoneTexte 14">
            <a:extLst>
              <a:ext uri="{FF2B5EF4-FFF2-40B4-BE49-F238E27FC236}">
                <a16:creationId xmlns:a16="http://schemas.microsoft.com/office/drawing/2014/main" id="{A3602B38-21B2-320D-0D2E-9E1F7CCA9A89}"/>
              </a:ext>
            </a:extLst>
          </p:cNvPr>
          <p:cNvSpPr txBox="1"/>
          <p:nvPr/>
        </p:nvSpPr>
        <p:spPr>
          <a:xfrm>
            <a:off x="74468" y="6154179"/>
            <a:ext cx="12043064" cy="261610"/>
          </a:xfrm>
          <a:prstGeom prst="rect">
            <a:avLst/>
          </a:prstGeom>
          <a:noFill/>
        </p:spPr>
        <p:txBody>
          <a:bodyPr wrap="square">
            <a:spAutoFit/>
          </a:bodyPr>
          <a:lstStyle/>
          <a:p>
            <a:r>
              <a:rPr lang="en-US" sz="1100" dirty="0">
                <a:hlinkClick r:id="rId6"/>
              </a:rPr>
              <a:t>Ai-helps-identify-critical-interactions-for-SARS-CoV-2-spike-protein-binding-to-ACE2</a:t>
            </a:r>
            <a:endParaRPr lang="en-US" sz="1100" dirty="0"/>
          </a:p>
        </p:txBody>
      </p:sp>
    </p:spTree>
    <p:extLst>
      <p:ext uri="{BB962C8B-B14F-4D97-AF65-F5344CB8AC3E}">
        <p14:creationId xmlns:p14="http://schemas.microsoft.com/office/powerpoint/2010/main" val="185107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1B617D-700E-33BB-4321-002135B11BD5}"/>
              </a:ext>
            </a:extLst>
          </p:cNvPr>
          <p:cNvPicPr>
            <a:picLocks noChangeAspect="1"/>
          </p:cNvPicPr>
          <p:nvPr/>
        </p:nvPicPr>
        <p:blipFill>
          <a:blip r:embed="rId2"/>
          <a:stretch>
            <a:fillRect/>
          </a:stretch>
        </p:blipFill>
        <p:spPr>
          <a:xfrm>
            <a:off x="0" y="-68331"/>
            <a:ext cx="12192000" cy="4154479"/>
          </a:xfrm>
          <a:prstGeom prst="rect">
            <a:avLst/>
          </a:prstGeom>
        </p:spPr>
      </p:pic>
      <p:pic>
        <p:nvPicPr>
          <p:cNvPr id="7" name="Image 6">
            <a:extLst>
              <a:ext uri="{FF2B5EF4-FFF2-40B4-BE49-F238E27FC236}">
                <a16:creationId xmlns:a16="http://schemas.microsoft.com/office/drawing/2014/main" id="{0DB86240-4AD7-0600-4081-6E86198F974B}"/>
              </a:ext>
            </a:extLst>
          </p:cNvPr>
          <p:cNvPicPr>
            <a:picLocks noChangeAspect="1"/>
          </p:cNvPicPr>
          <p:nvPr/>
        </p:nvPicPr>
        <p:blipFill>
          <a:blip r:embed="rId3"/>
          <a:stretch>
            <a:fillRect/>
          </a:stretch>
        </p:blipFill>
        <p:spPr>
          <a:xfrm>
            <a:off x="181064" y="4138509"/>
            <a:ext cx="2610628" cy="779667"/>
          </a:xfrm>
          <a:prstGeom prst="rect">
            <a:avLst/>
          </a:prstGeom>
        </p:spPr>
      </p:pic>
      <p:pic>
        <p:nvPicPr>
          <p:cNvPr id="9" name="Image 8">
            <a:extLst>
              <a:ext uri="{FF2B5EF4-FFF2-40B4-BE49-F238E27FC236}">
                <a16:creationId xmlns:a16="http://schemas.microsoft.com/office/drawing/2014/main" id="{B66C7918-2BA2-674B-309A-E26A54F37CDD}"/>
              </a:ext>
            </a:extLst>
          </p:cNvPr>
          <p:cNvPicPr>
            <a:picLocks noChangeAspect="1"/>
          </p:cNvPicPr>
          <p:nvPr/>
        </p:nvPicPr>
        <p:blipFill>
          <a:blip r:embed="rId4"/>
          <a:stretch>
            <a:fillRect/>
          </a:stretch>
        </p:blipFill>
        <p:spPr>
          <a:xfrm>
            <a:off x="3469374" y="4138509"/>
            <a:ext cx="2509390" cy="779667"/>
          </a:xfrm>
          <a:prstGeom prst="rect">
            <a:avLst/>
          </a:prstGeom>
        </p:spPr>
      </p:pic>
      <p:pic>
        <p:nvPicPr>
          <p:cNvPr id="11" name="Image 10">
            <a:extLst>
              <a:ext uri="{FF2B5EF4-FFF2-40B4-BE49-F238E27FC236}">
                <a16:creationId xmlns:a16="http://schemas.microsoft.com/office/drawing/2014/main" id="{052E43CA-5FD3-10E1-A943-18BEE8290619}"/>
              </a:ext>
            </a:extLst>
          </p:cNvPr>
          <p:cNvPicPr>
            <a:picLocks noChangeAspect="1"/>
          </p:cNvPicPr>
          <p:nvPr/>
        </p:nvPicPr>
        <p:blipFill>
          <a:blip r:embed="rId5"/>
          <a:stretch>
            <a:fillRect/>
          </a:stretch>
        </p:blipFill>
        <p:spPr>
          <a:xfrm>
            <a:off x="6656446" y="4138509"/>
            <a:ext cx="2509390" cy="767459"/>
          </a:xfrm>
          <a:prstGeom prst="rect">
            <a:avLst/>
          </a:prstGeom>
        </p:spPr>
      </p:pic>
      <p:pic>
        <p:nvPicPr>
          <p:cNvPr id="13" name="Image 12">
            <a:extLst>
              <a:ext uri="{FF2B5EF4-FFF2-40B4-BE49-F238E27FC236}">
                <a16:creationId xmlns:a16="http://schemas.microsoft.com/office/drawing/2014/main" id="{CC75D5BC-34F4-4F38-4F27-53D54DCF8B4F}"/>
              </a:ext>
            </a:extLst>
          </p:cNvPr>
          <p:cNvPicPr>
            <a:picLocks noChangeAspect="1"/>
          </p:cNvPicPr>
          <p:nvPr/>
        </p:nvPicPr>
        <p:blipFill>
          <a:blip r:embed="rId6"/>
          <a:stretch>
            <a:fillRect/>
          </a:stretch>
        </p:blipFill>
        <p:spPr>
          <a:xfrm>
            <a:off x="9843519" y="4150718"/>
            <a:ext cx="2237588" cy="767458"/>
          </a:xfrm>
          <a:prstGeom prst="rect">
            <a:avLst/>
          </a:prstGeom>
        </p:spPr>
      </p:pic>
      <p:pic>
        <p:nvPicPr>
          <p:cNvPr id="15" name="Image 14">
            <a:extLst>
              <a:ext uri="{FF2B5EF4-FFF2-40B4-BE49-F238E27FC236}">
                <a16:creationId xmlns:a16="http://schemas.microsoft.com/office/drawing/2014/main" id="{58C78BD6-80C9-229E-3148-108281B8B0F8}"/>
              </a:ext>
            </a:extLst>
          </p:cNvPr>
          <p:cNvPicPr>
            <a:picLocks noChangeAspect="1"/>
          </p:cNvPicPr>
          <p:nvPr/>
        </p:nvPicPr>
        <p:blipFill>
          <a:blip r:embed="rId7"/>
          <a:stretch>
            <a:fillRect/>
          </a:stretch>
        </p:blipFill>
        <p:spPr>
          <a:xfrm>
            <a:off x="110893" y="5036127"/>
            <a:ext cx="11970214" cy="1821874"/>
          </a:xfrm>
          <a:prstGeom prst="rect">
            <a:avLst/>
          </a:prstGeom>
        </p:spPr>
      </p:pic>
    </p:spTree>
    <p:extLst>
      <p:ext uri="{BB962C8B-B14F-4D97-AF65-F5344CB8AC3E}">
        <p14:creationId xmlns:p14="http://schemas.microsoft.com/office/powerpoint/2010/main" val="494788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D8584D8-CE29-4EAC-4B44-B5143C2243AC}"/>
              </a:ext>
            </a:extLst>
          </p:cNvPr>
          <p:cNvPicPr>
            <a:picLocks noChangeAspect="1"/>
          </p:cNvPicPr>
          <p:nvPr/>
        </p:nvPicPr>
        <p:blipFill>
          <a:blip r:embed="rId2"/>
          <a:stretch>
            <a:fillRect/>
          </a:stretch>
        </p:blipFill>
        <p:spPr>
          <a:xfrm>
            <a:off x="367146" y="-65434"/>
            <a:ext cx="11069782" cy="5565660"/>
          </a:xfrm>
          <a:prstGeom prst="rect">
            <a:avLst/>
          </a:prstGeom>
        </p:spPr>
      </p:pic>
      <p:sp>
        <p:nvSpPr>
          <p:cNvPr id="9" name="ZoneTexte 8">
            <a:extLst>
              <a:ext uri="{FF2B5EF4-FFF2-40B4-BE49-F238E27FC236}">
                <a16:creationId xmlns:a16="http://schemas.microsoft.com/office/drawing/2014/main" id="{02C7218C-CA08-A73B-276E-67825B94C17D}"/>
              </a:ext>
            </a:extLst>
          </p:cNvPr>
          <p:cNvSpPr txBox="1"/>
          <p:nvPr/>
        </p:nvSpPr>
        <p:spPr>
          <a:xfrm>
            <a:off x="2140526" y="1625790"/>
            <a:ext cx="2175163" cy="461665"/>
          </a:xfrm>
          <a:prstGeom prst="rect">
            <a:avLst/>
          </a:prstGeom>
          <a:noFill/>
        </p:spPr>
        <p:txBody>
          <a:bodyPr wrap="square">
            <a:spAutoFit/>
          </a:bodyPr>
          <a:lstStyle/>
          <a:p>
            <a:r>
              <a:rPr lang="fr-FR" sz="800" b="1" i="0" dirty="0">
                <a:solidFill>
                  <a:srgbClr val="030712"/>
                </a:solidFill>
                <a:effectLst/>
                <a:latin typeface="ui-sans-serif"/>
              </a:rPr>
              <a:t>Site critique 1:</a:t>
            </a:r>
            <a:r>
              <a:rPr lang="fr-FR" sz="800" b="0" i="0" dirty="0">
                <a:solidFill>
                  <a:srgbClr val="030712"/>
                </a:solidFill>
                <a:effectLst/>
                <a:latin typeface="ui-sans-serif"/>
              </a:rPr>
              <a:t> Interface de liaison RBD-ACE2, particulièrement les résidus 417, 484 et 501 souvent mutés dans les variants préoccupants.</a:t>
            </a:r>
            <a:endParaRPr lang="en-US" sz="800" dirty="0"/>
          </a:p>
        </p:txBody>
      </p:sp>
      <p:sp>
        <p:nvSpPr>
          <p:cNvPr id="11" name="ZoneTexte 10">
            <a:extLst>
              <a:ext uri="{FF2B5EF4-FFF2-40B4-BE49-F238E27FC236}">
                <a16:creationId xmlns:a16="http://schemas.microsoft.com/office/drawing/2014/main" id="{C0B09768-6429-FD4E-2266-65290B89D6E9}"/>
              </a:ext>
            </a:extLst>
          </p:cNvPr>
          <p:cNvSpPr txBox="1"/>
          <p:nvPr/>
        </p:nvSpPr>
        <p:spPr>
          <a:xfrm>
            <a:off x="2275607" y="2202871"/>
            <a:ext cx="1905000" cy="584775"/>
          </a:xfrm>
          <a:prstGeom prst="rect">
            <a:avLst/>
          </a:prstGeom>
          <a:noFill/>
        </p:spPr>
        <p:txBody>
          <a:bodyPr wrap="square">
            <a:spAutoFit/>
          </a:bodyPr>
          <a:lstStyle/>
          <a:p>
            <a:r>
              <a:rPr lang="fr-FR" sz="800" b="1" dirty="0"/>
              <a:t>Site critique 2: </a:t>
            </a:r>
            <a:r>
              <a:rPr lang="fr-FR" sz="800" dirty="0"/>
              <a:t>Site de clivage protéolytique S1/S2, essentiel à l'activation de la fusion membranaire et à l'entrée virale.</a:t>
            </a:r>
            <a:endParaRPr lang="en-US" sz="800" dirty="0"/>
          </a:p>
        </p:txBody>
      </p:sp>
      <p:sp>
        <p:nvSpPr>
          <p:cNvPr id="12" name="ZoneTexte 11">
            <a:extLst>
              <a:ext uri="{FF2B5EF4-FFF2-40B4-BE49-F238E27FC236}">
                <a16:creationId xmlns:a16="http://schemas.microsoft.com/office/drawing/2014/main" id="{B7149AAA-BA00-9FA0-8D4B-801144615435}"/>
              </a:ext>
            </a:extLst>
          </p:cNvPr>
          <p:cNvSpPr txBox="1"/>
          <p:nvPr/>
        </p:nvSpPr>
        <p:spPr>
          <a:xfrm>
            <a:off x="2140527" y="1048709"/>
            <a:ext cx="2175163" cy="461665"/>
          </a:xfrm>
          <a:prstGeom prst="rect">
            <a:avLst/>
          </a:prstGeom>
          <a:noFill/>
        </p:spPr>
        <p:txBody>
          <a:bodyPr wrap="square">
            <a:spAutoFit/>
          </a:bodyPr>
          <a:lstStyle/>
          <a:p>
            <a:r>
              <a:rPr lang="fr-FR" sz="800" b="1" i="0" dirty="0">
                <a:solidFill>
                  <a:srgbClr val="030712"/>
                </a:solidFill>
                <a:effectLst/>
                <a:latin typeface="ui-sans-serif"/>
              </a:rPr>
              <a:t>Site critique 3:</a:t>
            </a:r>
            <a:r>
              <a:rPr lang="fr-FR" sz="800" b="0" i="0" dirty="0">
                <a:solidFill>
                  <a:srgbClr val="030712"/>
                </a:solidFill>
                <a:effectLst/>
                <a:latin typeface="ui-sans-serif"/>
              </a:rPr>
              <a:t> Domaines conservés de la sous-unités S2 impliqués dans la fusion membranaire et moins sujets aux variations de séquence.</a:t>
            </a:r>
            <a:endParaRPr lang="en-US" sz="800" dirty="0"/>
          </a:p>
        </p:txBody>
      </p:sp>
      <p:cxnSp>
        <p:nvCxnSpPr>
          <p:cNvPr id="14" name="Connecteur droit avec flèche 13">
            <a:extLst>
              <a:ext uri="{FF2B5EF4-FFF2-40B4-BE49-F238E27FC236}">
                <a16:creationId xmlns:a16="http://schemas.microsoft.com/office/drawing/2014/main" id="{34CAEFA3-DAAE-21E1-5ED2-318AFB22BC45}"/>
              </a:ext>
            </a:extLst>
          </p:cNvPr>
          <p:cNvCxnSpPr>
            <a:cxnSpLocks/>
            <a:stCxn id="12" idx="1"/>
          </p:cNvCxnSpPr>
          <p:nvPr/>
        </p:nvCxnSpPr>
        <p:spPr>
          <a:xfrm flipH="1">
            <a:off x="893618" y="1279542"/>
            <a:ext cx="1246909" cy="318367"/>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5" name="Connecteur droit avec flèche 14">
            <a:extLst>
              <a:ext uri="{FF2B5EF4-FFF2-40B4-BE49-F238E27FC236}">
                <a16:creationId xmlns:a16="http://schemas.microsoft.com/office/drawing/2014/main" id="{34DB71B6-CECB-C838-CC31-78A82A77E255}"/>
              </a:ext>
            </a:extLst>
          </p:cNvPr>
          <p:cNvCxnSpPr>
            <a:cxnSpLocks/>
          </p:cNvCxnSpPr>
          <p:nvPr/>
        </p:nvCxnSpPr>
        <p:spPr>
          <a:xfrm flipH="1">
            <a:off x="1163782" y="1741207"/>
            <a:ext cx="1046018" cy="14301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8" name="Connecteur droit avec flèche 17">
            <a:extLst>
              <a:ext uri="{FF2B5EF4-FFF2-40B4-BE49-F238E27FC236}">
                <a16:creationId xmlns:a16="http://schemas.microsoft.com/office/drawing/2014/main" id="{E95912B9-9AFD-6BA4-6148-44C63A9D5D01}"/>
              </a:ext>
            </a:extLst>
          </p:cNvPr>
          <p:cNvCxnSpPr>
            <a:cxnSpLocks/>
          </p:cNvCxnSpPr>
          <p:nvPr/>
        </p:nvCxnSpPr>
        <p:spPr>
          <a:xfrm flipH="1" flipV="1">
            <a:off x="1939636" y="2082731"/>
            <a:ext cx="394855" cy="217124"/>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pic>
        <p:nvPicPr>
          <p:cNvPr id="24" name="Image 23">
            <a:extLst>
              <a:ext uri="{FF2B5EF4-FFF2-40B4-BE49-F238E27FC236}">
                <a16:creationId xmlns:a16="http://schemas.microsoft.com/office/drawing/2014/main" id="{D9DDA0B2-D8F4-7635-92EC-02969E206D39}"/>
              </a:ext>
            </a:extLst>
          </p:cNvPr>
          <p:cNvPicPr>
            <a:picLocks noChangeAspect="1"/>
          </p:cNvPicPr>
          <p:nvPr/>
        </p:nvPicPr>
        <p:blipFill>
          <a:blip r:embed="rId3"/>
          <a:stretch>
            <a:fillRect/>
          </a:stretch>
        </p:blipFill>
        <p:spPr>
          <a:xfrm>
            <a:off x="3846767" y="964661"/>
            <a:ext cx="3431661" cy="4667946"/>
          </a:xfrm>
          <a:prstGeom prst="rect">
            <a:avLst/>
          </a:prstGeom>
        </p:spPr>
      </p:pic>
      <p:pic>
        <p:nvPicPr>
          <p:cNvPr id="33" name="Image 32">
            <a:extLst>
              <a:ext uri="{FF2B5EF4-FFF2-40B4-BE49-F238E27FC236}">
                <a16:creationId xmlns:a16="http://schemas.microsoft.com/office/drawing/2014/main" id="{6EBD9E6D-47B3-56C3-1286-9F8BEB81D19F}"/>
              </a:ext>
            </a:extLst>
          </p:cNvPr>
          <p:cNvPicPr>
            <a:picLocks noChangeAspect="1"/>
          </p:cNvPicPr>
          <p:nvPr/>
        </p:nvPicPr>
        <p:blipFill>
          <a:blip r:embed="rId4"/>
          <a:stretch>
            <a:fillRect/>
          </a:stretch>
        </p:blipFill>
        <p:spPr>
          <a:xfrm>
            <a:off x="367146" y="5632607"/>
            <a:ext cx="5597238" cy="1176855"/>
          </a:xfrm>
          <a:prstGeom prst="rect">
            <a:avLst/>
          </a:prstGeom>
        </p:spPr>
      </p:pic>
      <p:pic>
        <p:nvPicPr>
          <p:cNvPr id="35" name="Image 34">
            <a:extLst>
              <a:ext uri="{FF2B5EF4-FFF2-40B4-BE49-F238E27FC236}">
                <a16:creationId xmlns:a16="http://schemas.microsoft.com/office/drawing/2014/main" id="{604942D5-DFB7-358C-933B-26D79494C237}"/>
              </a:ext>
            </a:extLst>
          </p:cNvPr>
          <p:cNvPicPr>
            <a:picLocks noChangeAspect="1"/>
          </p:cNvPicPr>
          <p:nvPr/>
        </p:nvPicPr>
        <p:blipFill>
          <a:blip r:embed="rId5"/>
          <a:stretch>
            <a:fillRect/>
          </a:stretch>
        </p:blipFill>
        <p:spPr>
          <a:xfrm>
            <a:off x="6227618" y="5632607"/>
            <a:ext cx="5216321" cy="1175509"/>
          </a:xfrm>
          <a:prstGeom prst="rect">
            <a:avLst/>
          </a:prstGeom>
        </p:spPr>
      </p:pic>
    </p:spTree>
    <p:extLst>
      <p:ext uri="{BB962C8B-B14F-4D97-AF65-F5344CB8AC3E}">
        <p14:creationId xmlns:p14="http://schemas.microsoft.com/office/powerpoint/2010/main" val="3244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1B0E99F-BCAC-7373-EC2A-1323A7984610}"/>
              </a:ext>
            </a:extLst>
          </p:cNvPr>
          <p:cNvPicPr>
            <a:picLocks noChangeAspect="1"/>
          </p:cNvPicPr>
          <p:nvPr/>
        </p:nvPicPr>
        <p:blipFill>
          <a:blip r:embed="rId2"/>
          <a:stretch>
            <a:fillRect/>
          </a:stretch>
        </p:blipFill>
        <p:spPr>
          <a:xfrm>
            <a:off x="0" y="111676"/>
            <a:ext cx="12192000" cy="6634647"/>
          </a:xfrm>
          <a:prstGeom prst="rect">
            <a:avLst/>
          </a:prstGeom>
        </p:spPr>
      </p:pic>
    </p:spTree>
    <p:extLst>
      <p:ext uri="{BB962C8B-B14F-4D97-AF65-F5344CB8AC3E}">
        <p14:creationId xmlns:p14="http://schemas.microsoft.com/office/powerpoint/2010/main" val="2647118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561F8CC-E6EC-D9B4-BB6A-E1FB67D81C26}"/>
              </a:ext>
            </a:extLst>
          </p:cNvPr>
          <p:cNvPicPr>
            <a:picLocks noChangeAspect="1"/>
          </p:cNvPicPr>
          <p:nvPr/>
        </p:nvPicPr>
        <p:blipFill>
          <a:blip r:embed="rId2"/>
          <a:stretch>
            <a:fillRect/>
          </a:stretch>
        </p:blipFill>
        <p:spPr>
          <a:xfrm>
            <a:off x="1360008" y="0"/>
            <a:ext cx="9471983" cy="6858000"/>
          </a:xfrm>
          <a:prstGeom prst="rect">
            <a:avLst/>
          </a:prstGeom>
        </p:spPr>
      </p:pic>
    </p:spTree>
    <p:extLst>
      <p:ext uri="{BB962C8B-B14F-4D97-AF65-F5344CB8AC3E}">
        <p14:creationId xmlns:p14="http://schemas.microsoft.com/office/powerpoint/2010/main" val="890288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D78C4-F4CF-7D84-3E9B-C4902A121E3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122DEA6-B62B-6575-238F-310FF868DE35}"/>
              </a:ext>
            </a:extLst>
          </p:cNvPr>
          <p:cNvSpPr/>
          <p:nvPr/>
        </p:nvSpPr>
        <p:spPr>
          <a:xfrm>
            <a:off x="0" y="-25361"/>
            <a:ext cx="12192000" cy="69734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ZoneTexte 6">
            <a:extLst>
              <a:ext uri="{FF2B5EF4-FFF2-40B4-BE49-F238E27FC236}">
                <a16:creationId xmlns:a16="http://schemas.microsoft.com/office/drawing/2014/main" id="{021FC05B-A1E3-DBE9-2531-F8A97313B841}"/>
              </a:ext>
            </a:extLst>
          </p:cNvPr>
          <p:cNvSpPr txBox="1"/>
          <p:nvPr/>
        </p:nvSpPr>
        <p:spPr>
          <a:xfrm>
            <a:off x="5022710" y="25360"/>
            <a:ext cx="7169290" cy="6632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C000"/>
                </a:solidFill>
                <a:effectLst/>
                <a:uLnTx/>
                <a:uFillTx/>
                <a:latin typeface="Technology" pitchFamily="2" charset="0"/>
              </a:rPr>
              <a:t>J61 à J120 : conception DES vaccins (</a:t>
            </a:r>
            <a:r>
              <a:rPr kumimoji="0" lang="fr-FR" sz="2400" b="0" i="0" u="none" strike="noStrike" kern="1200" cap="none" spc="0" normalizeH="0" baseline="0" noProof="0" dirty="0" err="1">
                <a:ln>
                  <a:noFill/>
                </a:ln>
                <a:solidFill>
                  <a:srgbClr val="FFC000"/>
                </a:solidFill>
                <a:effectLst/>
                <a:uLnTx/>
                <a:uFillTx/>
                <a:latin typeface="Technology" pitchFamily="2" charset="0"/>
              </a:rPr>
              <a:t>strategies</a:t>
            </a:r>
            <a:r>
              <a:rPr kumimoji="0" lang="fr-FR" sz="2400" b="0" i="0" u="none" strike="noStrike" kern="1200" cap="none" spc="0" normalizeH="0" baseline="0" noProof="0" dirty="0">
                <a:ln>
                  <a:noFill/>
                </a:ln>
                <a:solidFill>
                  <a:srgbClr val="FFC000"/>
                </a:solidFill>
                <a:effectLst/>
                <a:uLnTx/>
                <a:uFillTx/>
                <a:latin typeface="Technology" pitchFamily="2" charset="0"/>
              </a:rPr>
              <a:t> vaccinales)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FFC000"/>
              </a:solidFill>
              <a:effectLst/>
              <a:uLnTx/>
              <a:uFillTx/>
              <a:latin typeface="Technology" pitchFamily="2" charset="0"/>
            </a:endParaRPr>
          </a:p>
          <a:p>
            <a:r>
              <a:rPr lang="en-US" sz="1400" b="1" dirty="0">
                <a:solidFill>
                  <a:schemeClr val="accent2">
                    <a:lumMod val="75000"/>
                  </a:schemeClr>
                </a:solidFill>
                <a:latin typeface="Technology" pitchFamily="2" charset="0"/>
              </a:rPr>
              <a:t>1. </a:t>
            </a:r>
            <a:r>
              <a:rPr lang="en-US" sz="1400" b="1" dirty="0" err="1">
                <a:solidFill>
                  <a:schemeClr val="accent2">
                    <a:lumMod val="75000"/>
                  </a:schemeClr>
                </a:solidFill>
                <a:latin typeface="Technology" pitchFamily="2" charset="0"/>
              </a:rPr>
              <a:t>Vaccins</a:t>
            </a:r>
            <a:r>
              <a:rPr lang="en-US" sz="1400" b="1" dirty="0">
                <a:solidFill>
                  <a:schemeClr val="accent2">
                    <a:lumMod val="75000"/>
                  </a:schemeClr>
                </a:solidFill>
                <a:latin typeface="Technology" pitchFamily="2" charset="0"/>
              </a:rPr>
              <a:t> à </a:t>
            </a:r>
            <a:r>
              <a:rPr lang="en-US" sz="1400" b="1" dirty="0" err="1">
                <a:solidFill>
                  <a:schemeClr val="accent2">
                    <a:lumMod val="75000"/>
                  </a:schemeClr>
                </a:solidFill>
                <a:latin typeface="Technology" pitchFamily="2" charset="0"/>
              </a:rPr>
              <a:t>ARNm</a:t>
            </a:r>
            <a:endParaRPr lang="en-US" sz="1400" dirty="0">
              <a:solidFill>
                <a:schemeClr val="accent2">
                  <a:lumMod val="75000"/>
                </a:schemeClr>
              </a:solidFill>
              <a:latin typeface="Technology" pitchFamily="2" charset="0"/>
            </a:endParaRPr>
          </a:p>
          <a:p>
            <a:pPr lvl="0"/>
            <a:r>
              <a:rPr lang="fr-FR" sz="1400" b="1" dirty="0">
                <a:solidFill>
                  <a:srgbClr val="FFC000"/>
                </a:solidFill>
                <a:latin typeface="Technology" pitchFamily="2" charset="0"/>
              </a:rPr>
              <a:t>Acteurs principaux</a:t>
            </a:r>
            <a:r>
              <a:rPr lang="fr-FR" sz="1400" dirty="0">
                <a:solidFill>
                  <a:srgbClr val="FFC000"/>
                </a:solidFill>
                <a:latin typeface="Technology" pitchFamily="2" charset="0"/>
              </a:rPr>
              <a:t>: Moderna, BioNTech/Pfizer, CureVac</a:t>
            </a:r>
            <a:endParaRPr lang="en-US" sz="1400" dirty="0">
              <a:solidFill>
                <a:srgbClr val="FFC000"/>
              </a:solidFill>
              <a:latin typeface="Technology" pitchFamily="2" charset="0"/>
            </a:endParaRPr>
          </a:p>
          <a:p>
            <a:pPr lvl="0"/>
            <a:r>
              <a:rPr lang="en-US" sz="1400" b="1" dirty="0" err="1">
                <a:solidFill>
                  <a:srgbClr val="FFC000"/>
                </a:solidFill>
                <a:latin typeface="Technology" pitchFamily="2" charset="0"/>
              </a:rPr>
              <a:t>Chronologie</a:t>
            </a:r>
            <a:r>
              <a:rPr lang="en-US" sz="1400" dirty="0">
                <a:solidFill>
                  <a:srgbClr val="FFC000"/>
                </a:solidFill>
                <a:latin typeface="Technology" pitchFamily="2" charset="0"/>
              </a:rPr>
              <a:t>: </a:t>
            </a:r>
            <a:r>
              <a:rPr lang="fr-FR" sz="1400" dirty="0">
                <a:solidFill>
                  <a:srgbClr val="FF0000"/>
                </a:solidFill>
                <a:latin typeface="Technology" pitchFamily="2" charset="0"/>
              </a:rPr>
              <a:t>Janvier 2020: Séquençage du SARS-CoV-2</a:t>
            </a:r>
            <a:r>
              <a:rPr lang="fr-FR" sz="1400" dirty="0">
                <a:solidFill>
                  <a:srgbClr val="FFC000"/>
                </a:solidFill>
                <a:latin typeface="Technology" pitchFamily="2" charset="0"/>
              </a:rPr>
              <a:t> / </a:t>
            </a:r>
            <a:r>
              <a:rPr lang="en-US" sz="1400" dirty="0">
                <a:solidFill>
                  <a:srgbClr val="FFC000"/>
                </a:solidFill>
                <a:latin typeface="Technology" pitchFamily="2" charset="0"/>
              </a:rPr>
              <a:t>Février 2020: Conception des </a:t>
            </a:r>
            <a:r>
              <a:rPr lang="en-US" sz="1400" dirty="0" err="1">
                <a:solidFill>
                  <a:srgbClr val="FFC000"/>
                </a:solidFill>
                <a:latin typeface="Technology" pitchFamily="2" charset="0"/>
              </a:rPr>
              <a:t>séquences</a:t>
            </a:r>
            <a:r>
              <a:rPr lang="en-US" sz="1400" dirty="0">
                <a:solidFill>
                  <a:srgbClr val="FFC000"/>
                </a:solidFill>
                <a:latin typeface="Technology" pitchFamily="2" charset="0"/>
              </a:rPr>
              <a:t> </a:t>
            </a:r>
            <a:r>
              <a:rPr lang="en-US" sz="1400" dirty="0" err="1">
                <a:solidFill>
                  <a:srgbClr val="FFC000"/>
                </a:solidFill>
                <a:latin typeface="Technology" pitchFamily="2" charset="0"/>
              </a:rPr>
              <a:t>d'ARNm</a:t>
            </a:r>
            <a:endParaRPr lang="en-US" sz="1400" dirty="0">
              <a:solidFill>
                <a:srgbClr val="FFC000"/>
              </a:solidFill>
              <a:latin typeface="Technology" pitchFamily="2" charset="0"/>
            </a:endParaRPr>
          </a:p>
          <a:p>
            <a:pPr lvl="1"/>
            <a:r>
              <a:rPr lang="en-US" sz="1400" dirty="0">
                <a:solidFill>
                  <a:srgbClr val="FF0000"/>
                </a:solidFill>
                <a:latin typeface="Technology" pitchFamily="2" charset="0"/>
              </a:rPr>
              <a:t>Mars-Avril 2020: Tests </a:t>
            </a:r>
            <a:r>
              <a:rPr lang="en-US" sz="1400" dirty="0" err="1">
                <a:solidFill>
                  <a:srgbClr val="FF0000"/>
                </a:solidFill>
                <a:latin typeface="Technology" pitchFamily="2" charset="0"/>
              </a:rPr>
              <a:t>précliniques</a:t>
            </a:r>
            <a:r>
              <a:rPr lang="en-US" sz="1400" dirty="0">
                <a:solidFill>
                  <a:srgbClr val="FF0000"/>
                </a:solidFill>
                <a:latin typeface="Technology" pitchFamily="2" charset="0"/>
              </a:rPr>
              <a:t> </a:t>
            </a:r>
            <a:r>
              <a:rPr lang="en-US" sz="1400" dirty="0">
                <a:solidFill>
                  <a:srgbClr val="FFC000"/>
                </a:solidFill>
                <a:latin typeface="Technology" pitchFamily="2" charset="0"/>
              </a:rPr>
              <a:t>/ </a:t>
            </a:r>
            <a:r>
              <a:rPr lang="fr-FR" sz="1400" dirty="0" err="1">
                <a:solidFill>
                  <a:srgbClr val="FFC000"/>
                </a:solidFill>
                <a:latin typeface="Technology" pitchFamily="2" charset="0"/>
              </a:rPr>
              <a:t>Mai-Juillet</a:t>
            </a:r>
            <a:r>
              <a:rPr lang="fr-FR" sz="1400" dirty="0">
                <a:solidFill>
                  <a:srgbClr val="FFC000"/>
                </a:solidFill>
                <a:latin typeface="Technology" pitchFamily="2" charset="0"/>
              </a:rPr>
              <a:t> 2020: Essais cliniques de phase 1/2</a:t>
            </a:r>
            <a:endParaRPr lang="en-US" sz="1400" dirty="0">
              <a:solidFill>
                <a:srgbClr val="FFC000"/>
              </a:solidFill>
              <a:latin typeface="Technology" pitchFamily="2" charset="0"/>
            </a:endParaRPr>
          </a:p>
          <a:p>
            <a:endParaRPr lang="en-US" sz="1000" b="1" dirty="0">
              <a:solidFill>
                <a:srgbClr val="FFC000"/>
              </a:solidFill>
              <a:latin typeface="Technology" pitchFamily="2" charset="0"/>
            </a:endParaRPr>
          </a:p>
          <a:p>
            <a:r>
              <a:rPr lang="en-US" sz="1000" b="1" dirty="0">
                <a:solidFill>
                  <a:schemeClr val="accent2">
                    <a:lumMod val="75000"/>
                  </a:schemeClr>
                </a:solidFill>
                <a:latin typeface="Technology" pitchFamily="2" charset="0"/>
              </a:rPr>
              <a:t>2. </a:t>
            </a:r>
            <a:r>
              <a:rPr lang="en-US" sz="1000" b="1" dirty="0" err="1">
                <a:solidFill>
                  <a:schemeClr val="accent2">
                    <a:lumMod val="75000"/>
                  </a:schemeClr>
                </a:solidFill>
                <a:latin typeface="Technology" pitchFamily="2" charset="0"/>
              </a:rPr>
              <a:t>Vaccins</a:t>
            </a:r>
            <a:r>
              <a:rPr lang="en-US" sz="1000" b="1" dirty="0">
                <a:solidFill>
                  <a:schemeClr val="accent2">
                    <a:lumMod val="75000"/>
                  </a:schemeClr>
                </a:solidFill>
                <a:latin typeface="Technology" pitchFamily="2" charset="0"/>
              </a:rPr>
              <a:t> à </a:t>
            </a:r>
            <a:r>
              <a:rPr lang="en-US" sz="1000" b="1" dirty="0" err="1">
                <a:solidFill>
                  <a:schemeClr val="accent2">
                    <a:lumMod val="75000"/>
                  </a:schemeClr>
                </a:solidFill>
                <a:latin typeface="Technology" pitchFamily="2" charset="0"/>
              </a:rPr>
              <a:t>vecteurs</a:t>
            </a:r>
            <a:r>
              <a:rPr lang="en-US" sz="1000" b="1" dirty="0">
                <a:solidFill>
                  <a:schemeClr val="accent2">
                    <a:lumMod val="75000"/>
                  </a:schemeClr>
                </a:solidFill>
                <a:latin typeface="Technology" pitchFamily="2" charset="0"/>
              </a:rPr>
              <a:t> </a:t>
            </a:r>
            <a:r>
              <a:rPr lang="en-US" sz="1000" b="1" dirty="0" err="1">
                <a:solidFill>
                  <a:schemeClr val="accent2">
                    <a:lumMod val="75000"/>
                  </a:schemeClr>
                </a:solidFill>
                <a:latin typeface="Technology" pitchFamily="2" charset="0"/>
              </a:rPr>
              <a:t>viraux</a:t>
            </a:r>
            <a:endParaRPr lang="en-US" sz="1000" dirty="0">
              <a:solidFill>
                <a:schemeClr val="accent2">
                  <a:lumMod val="75000"/>
                </a:schemeClr>
              </a:solidFill>
              <a:latin typeface="Technology" pitchFamily="2" charset="0"/>
            </a:endParaRPr>
          </a:p>
          <a:p>
            <a:pPr lvl="0"/>
            <a:r>
              <a:rPr lang="en-US" sz="1000" b="1" dirty="0" err="1">
                <a:solidFill>
                  <a:srgbClr val="FFC000"/>
                </a:solidFill>
                <a:latin typeface="Technology" pitchFamily="2" charset="0"/>
              </a:rPr>
              <a:t>Acteurs</a:t>
            </a:r>
            <a:r>
              <a:rPr lang="en-US" sz="1000" b="1" dirty="0">
                <a:solidFill>
                  <a:srgbClr val="FFC000"/>
                </a:solidFill>
                <a:latin typeface="Technology" pitchFamily="2" charset="0"/>
              </a:rPr>
              <a:t> </a:t>
            </a:r>
            <a:r>
              <a:rPr lang="en-US" sz="1000" b="1" dirty="0" err="1">
                <a:solidFill>
                  <a:srgbClr val="FFC000"/>
                </a:solidFill>
                <a:latin typeface="Technology" pitchFamily="2" charset="0"/>
              </a:rPr>
              <a:t>principaux</a:t>
            </a:r>
            <a:r>
              <a:rPr lang="en-US" sz="1000" dirty="0">
                <a:solidFill>
                  <a:srgbClr val="FFC000"/>
                </a:solidFill>
                <a:latin typeface="Technology" pitchFamily="2" charset="0"/>
              </a:rPr>
              <a:t>: Oxford/AstraZeneca, Johnson &amp; Johnson, Gamaleya (</a:t>
            </a:r>
            <a:r>
              <a:rPr lang="en-US" sz="1000" dirty="0" err="1">
                <a:solidFill>
                  <a:srgbClr val="FFC000"/>
                </a:solidFill>
                <a:latin typeface="Technology" pitchFamily="2" charset="0"/>
              </a:rPr>
              <a:t>Spoutnik</a:t>
            </a:r>
            <a:r>
              <a:rPr lang="en-US" sz="1000" dirty="0">
                <a:solidFill>
                  <a:srgbClr val="FFC000"/>
                </a:solidFill>
                <a:latin typeface="Technology" pitchFamily="2" charset="0"/>
              </a:rPr>
              <a:t> V)</a:t>
            </a:r>
          </a:p>
          <a:p>
            <a:pPr lvl="0"/>
            <a:r>
              <a:rPr lang="en-US" sz="1000" b="1" dirty="0" err="1">
                <a:solidFill>
                  <a:srgbClr val="FFC000"/>
                </a:solidFill>
                <a:latin typeface="Technology" pitchFamily="2" charset="0"/>
              </a:rPr>
              <a:t>Chronologie</a:t>
            </a:r>
            <a:r>
              <a:rPr lang="en-US" sz="1000" dirty="0">
                <a:solidFill>
                  <a:srgbClr val="FFC000"/>
                </a:solidFill>
                <a:latin typeface="Technology" pitchFamily="2" charset="0"/>
              </a:rPr>
              <a:t>: Février-Mars 2020: Adaptation des </a:t>
            </a:r>
            <a:r>
              <a:rPr lang="en-US" sz="1000" dirty="0" err="1">
                <a:solidFill>
                  <a:srgbClr val="FFC000"/>
                </a:solidFill>
                <a:latin typeface="Technology" pitchFamily="2" charset="0"/>
              </a:rPr>
              <a:t>vecteurs</a:t>
            </a:r>
            <a:r>
              <a:rPr lang="en-US" sz="1000" dirty="0">
                <a:solidFill>
                  <a:srgbClr val="FFC000"/>
                </a:solidFill>
                <a:latin typeface="Technology" pitchFamily="2" charset="0"/>
              </a:rPr>
              <a:t> / </a:t>
            </a:r>
            <a:r>
              <a:rPr lang="en-US" sz="1000" dirty="0">
                <a:solidFill>
                  <a:srgbClr val="FF0000"/>
                </a:solidFill>
                <a:latin typeface="Technology" pitchFamily="2" charset="0"/>
              </a:rPr>
              <a:t>Avril-Mai 2020: Tests </a:t>
            </a:r>
            <a:r>
              <a:rPr lang="en-US" sz="1000" dirty="0" err="1">
                <a:solidFill>
                  <a:srgbClr val="FF0000"/>
                </a:solidFill>
                <a:latin typeface="Technology" pitchFamily="2" charset="0"/>
              </a:rPr>
              <a:t>précliniques</a:t>
            </a:r>
            <a:r>
              <a:rPr lang="en-US" sz="1000" dirty="0">
                <a:solidFill>
                  <a:srgbClr val="FF0000"/>
                </a:solidFill>
                <a:latin typeface="Technology" pitchFamily="2" charset="0"/>
              </a:rPr>
              <a:t> </a:t>
            </a:r>
            <a:r>
              <a:rPr lang="en-US" sz="1000" dirty="0">
                <a:solidFill>
                  <a:srgbClr val="FFC000"/>
                </a:solidFill>
                <a:latin typeface="Technology" pitchFamily="2" charset="0"/>
              </a:rPr>
              <a:t>/ </a:t>
            </a:r>
            <a:r>
              <a:rPr lang="fr-FR" sz="1000" dirty="0">
                <a:solidFill>
                  <a:srgbClr val="FFC000"/>
                </a:solidFill>
                <a:latin typeface="Technology" pitchFamily="2" charset="0"/>
              </a:rPr>
              <a:t>Juin-Août 2020: Essais cliniques de phase 1/2</a:t>
            </a:r>
            <a:endParaRPr lang="en-US" sz="1000" dirty="0">
              <a:solidFill>
                <a:srgbClr val="FFC000"/>
              </a:solidFill>
              <a:latin typeface="Technology" pitchFamily="2" charset="0"/>
            </a:endParaRPr>
          </a:p>
          <a:p>
            <a:endParaRPr lang="en-US" sz="1000" b="1" dirty="0">
              <a:solidFill>
                <a:srgbClr val="FFC000"/>
              </a:solidFill>
              <a:latin typeface="Technology" pitchFamily="2" charset="0"/>
            </a:endParaRPr>
          </a:p>
          <a:p>
            <a:r>
              <a:rPr lang="en-US" sz="1000" b="1" dirty="0">
                <a:solidFill>
                  <a:schemeClr val="accent2">
                    <a:lumMod val="75000"/>
                  </a:schemeClr>
                </a:solidFill>
                <a:latin typeface="Technology" pitchFamily="2" charset="0"/>
              </a:rPr>
              <a:t>3. </a:t>
            </a:r>
            <a:r>
              <a:rPr lang="en-US" sz="1000" b="1" dirty="0" err="1">
                <a:solidFill>
                  <a:schemeClr val="accent2">
                    <a:lumMod val="75000"/>
                  </a:schemeClr>
                </a:solidFill>
                <a:latin typeface="Technology" pitchFamily="2" charset="0"/>
              </a:rPr>
              <a:t>Vaccins</a:t>
            </a:r>
            <a:r>
              <a:rPr lang="en-US" sz="1000" b="1" dirty="0">
                <a:solidFill>
                  <a:schemeClr val="accent2">
                    <a:lumMod val="75000"/>
                  </a:schemeClr>
                </a:solidFill>
                <a:latin typeface="Technology" pitchFamily="2" charset="0"/>
              </a:rPr>
              <a:t> à </a:t>
            </a:r>
            <a:r>
              <a:rPr lang="en-US" sz="1000" b="1" dirty="0" err="1">
                <a:solidFill>
                  <a:schemeClr val="accent2">
                    <a:lumMod val="75000"/>
                  </a:schemeClr>
                </a:solidFill>
                <a:latin typeface="Technology" pitchFamily="2" charset="0"/>
              </a:rPr>
              <a:t>proteines</a:t>
            </a:r>
            <a:r>
              <a:rPr lang="en-US" sz="1000" b="1" dirty="0">
                <a:solidFill>
                  <a:schemeClr val="accent2">
                    <a:lumMod val="75000"/>
                  </a:schemeClr>
                </a:solidFill>
                <a:latin typeface="Technology" pitchFamily="2" charset="0"/>
              </a:rPr>
              <a:t> </a:t>
            </a:r>
            <a:r>
              <a:rPr lang="en-US" sz="1000" b="1" dirty="0" err="1">
                <a:solidFill>
                  <a:schemeClr val="accent2">
                    <a:lumMod val="75000"/>
                  </a:schemeClr>
                </a:solidFill>
                <a:latin typeface="Technology" pitchFamily="2" charset="0"/>
              </a:rPr>
              <a:t>recombinantes</a:t>
            </a:r>
            <a:endParaRPr lang="en-US" sz="1000" dirty="0">
              <a:solidFill>
                <a:schemeClr val="accent2">
                  <a:lumMod val="75000"/>
                </a:schemeClr>
              </a:solidFill>
              <a:latin typeface="Technology" pitchFamily="2" charset="0"/>
            </a:endParaRPr>
          </a:p>
          <a:p>
            <a:pPr lvl="0"/>
            <a:r>
              <a:rPr lang="en-US" sz="1000" b="1" dirty="0" err="1">
                <a:solidFill>
                  <a:srgbClr val="FFC000"/>
                </a:solidFill>
                <a:latin typeface="Technology" pitchFamily="2" charset="0"/>
              </a:rPr>
              <a:t>Acteurs</a:t>
            </a:r>
            <a:r>
              <a:rPr lang="en-US" sz="1000" b="1" dirty="0">
                <a:solidFill>
                  <a:srgbClr val="FFC000"/>
                </a:solidFill>
                <a:latin typeface="Technology" pitchFamily="2" charset="0"/>
              </a:rPr>
              <a:t> </a:t>
            </a:r>
            <a:r>
              <a:rPr lang="en-US" sz="1000" b="1" dirty="0" err="1">
                <a:solidFill>
                  <a:srgbClr val="FFC000"/>
                </a:solidFill>
                <a:latin typeface="Technology" pitchFamily="2" charset="0"/>
              </a:rPr>
              <a:t>principaux</a:t>
            </a:r>
            <a:r>
              <a:rPr lang="en-US" sz="1000" dirty="0">
                <a:solidFill>
                  <a:srgbClr val="FFC000"/>
                </a:solidFill>
                <a:latin typeface="Technology" pitchFamily="2" charset="0"/>
              </a:rPr>
              <a:t>: Novavax, Sanofi/GSK</a:t>
            </a:r>
          </a:p>
          <a:p>
            <a:pPr lvl="0"/>
            <a:r>
              <a:rPr lang="en-US" sz="1000" b="1" dirty="0" err="1">
                <a:solidFill>
                  <a:srgbClr val="FFC000"/>
                </a:solidFill>
                <a:latin typeface="Technology" pitchFamily="2" charset="0"/>
              </a:rPr>
              <a:t>Chronologie</a:t>
            </a:r>
            <a:r>
              <a:rPr lang="en-US" sz="1000" dirty="0">
                <a:solidFill>
                  <a:srgbClr val="FFC000"/>
                </a:solidFill>
                <a:latin typeface="Technology" pitchFamily="2" charset="0"/>
              </a:rPr>
              <a:t>: Février-Avril 2020: Conception des proteins / </a:t>
            </a:r>
            <a:r>
              <a:rPr lang="en-US" sz="1000" dirty="0">
                <a:solidFill>
                  <a:srgbClr val="FF0000"/>
                </a:solidFill>
                <a:latin typeface="Technology" pitchFamily="2" charset="0"/>
              </a:rPr>
              <a:t>Mai-Juillet 2020: Tests </a:t>
            </a:r>
            <a:r>
              <a:rPr lang="en-US" sz="1000" dirty="0" err="1">
                <a:solidFill>
                  <a:srgbClr val="FF0000"/>
                </a:solidFill>
                <a:latin typeface="Technology" pitchFamily="2" charset="0"/>
              </a:rPr>
              <a:t>précliniques</a:t>
            </a:r>
            <a:endParaRPr lang="en-US" sz="1000" dirty="0">
              <a:solidFill>
                <a:srgbClr val="FF0000"/>
              </a:solidFill>
              <a:latin typeface="Technology" pitchFamily="2" charset="0"/>
            </a:endParaRPr>
          </a:p>
          <a:p>
            <a:endParaRPr lang="en-US" sz="1000" b="1" dirty="0">
              <a:solidFill>
                <a:srgbClr val="FFC000"/>
              </a:solidFill>
              <a:latin typeface="Technology" pitchFamily="2" charset="0"/>
            </a:endParaRPr>
          </a:p>
          <a:p>
            <a:r>
              <a:rPr lang="en-US" sz="1000" b="1" dirty="0">
                <a:solidFill>
                  <a:schemeClr val="accent2">
                    <a:lumMod val="75000"/>
                  </a:schemeClr>
                </a:solidFill>
                <a:latin typeface="Technology" pitchFamily="2" charset="0"/>
              </a:rPr>
              <a:t>4. </a:t>
            </a:r>
            <a:r>
              <a:rPr lang="en-US" sz="1000" b="1" dirty="0" err="1">
                <a:solidFill>
                  <a:schemeClr val="accent2">
                    <a:lumMod val="75000"/>
                  </a:schemeClr>
                </a:solidFill>
                <a:latin typeface="Technology" pitchFamily="2" charset="0"/>
              </a:rPr>
              <a:t>Vaccins</a:t>
            </a:r>
            <a:r>
              <a:rPr lang="en-US" sz="1000" b="1" dirty="0">
                <a:solidFill>
                  <a:schemeClr val="accent2">
                    <a:lumMod val="75000"/>
                  </a:schemeClr>
                </a:solidFill>
                <a:latin typeface="Technology" pitchFamily="2" charset="0"/>
              </a:rPr>
              <a:t> à virus </a:t>
            </a:r>
            <a:r>
              <a:rPr lang="en-US" sz="1000" b="1" dirty="0" err="1">
                <a:solidFill>
                  <a:schemeClr val="accent2">
                    <a:lumMod val="75000"/>
                  </a:schemeClr>
                </a:solidFill>
                <a:latin typeface="Technology" pitchFamily="2" charset="0"/>
              </a:rPr>
              <a:t>inactives</a:t>
            </a:r>
            <a:endParaRPr lang="en-US" sz="1000" dirty="0">
              <a:solidFill>
                <a:schemeClr val="accent2">
                  <a:lumMod val="75000"/>
                </a:schemeClr>
              </a:solidFill>
              <a:latin typeface="Technology" pitchFamily="2" charset="0"/>
            </a:endParaRPr>
          </a:p>
          <a:p>
            <a:pPr lvl="0"/>
            <a:r>
              <a:rPr lang="fr-FR" sz="1000" b="1" dirty="0">
                <a:solidFill>
                  <a:srgbClr val="FFC000"/>
                </a:solidFill>
                <a:latin typeface="Technology" pitchFamily="2" charset="0"/>
              </a:rPr>
              <a:t>Acteurs principaux</a:t>
            </a:r>
            <a:r>
              <a:rPr lang="fr-FR" sz="1000" dirty="0">
                <a:solidFill>
                  <a:srgbClr val="FFC000"/>
                </a:solidFill>
                <a:latin typeface="Technology" pitchFamily="2" charset="0"/>
              </a:rPr>
              <a:t>: </a:t>
            </a:r>
            <a:r>
              <a:rPr lang="fr-FR" sz="1000" dirty="0" err="1">
                <a:solidFill>
                  <a:srgbClr val="FFC000"/>
                </a:solidFill>
                <a:latin typeface="Technology" pitchFamily="2" charset="0"/>
              </a:rPr>
              <a:t>Sinopharm</a:t>
            </a:r>
            <a:r>
              <a:rPr lang="fr-FR" sz="1000" dirty="0">
                <a:solidFill>
                  <a:srgbClr val="FFC000"/>
                </a:solidFill>
                <a:latin typeface="Technology" pitchFamily="2" charset="0"/>
              </a:rPr>
              <a:t>, </a:t>
            </a:r>
            <a:r>
              <a:rPr lang="fr-FR" sz="1000" dirty="0" err="1">
                <a:solidFill>
                  <a:srgbClr val="FFC000"/>
                </a:solidFill>
                <a:latin typeface="Technology" pitchFamily="2" charset="0"/>
              </a:rPr>
              <a:t>Sinovac</a:t>
            </a:r>
            <a:r>
              <a:rPr lang="fr-FR" sz="1000" dirty="0">
                <a:solidFill>
                  <a:srgbClr val="FFC000"/>
                </a:solidFill>
                <a:latin typeface="Technology" pitchFamily="2" charset="0"/>
              </a:rPr>
              <a:t>, Bharat Biotech</a:t>
            </a:r>
            <a:endParaRPr lang="en-US" sz="1000" dirty="0">
              <a:solidFill>
                <a:srgbClr val="FFC000"/>
              </a:solidFill>
              <a:latin typeface="Technology" pitchFamily="2" charset="0"/>
            </a:endParaRPr>
          </a:p>
          <a:p>
            <a:pPr lvl="0"/>
            <a:r>
              <a:rPr lang="en-US" sz="1000" b="1" dirty="0" err="1">
                <a:solidFill>
                  <a:srgbClr val="FFC000"/>
                </a:solidFill>
                <a:latin typeface="Technology" pitchFamily="2" charset="0"/>
              </a:rPr>
              <a:t>Chronologie</a:t>
            </a:r>
            <a:r>
              <a:rPr lang="en-US" sz="1000" dirty="0">
                <a:solidFill>
                  <a:srgbClr val="FFC000"/>
                </a:solidFill>
                <a:latin typeface="Technology" pitchFamily="2" charset="0"/>
              </a:rPr>
              <a:t>: </a:t>
            </a:r>
            <a:r>
              <a:rPr lang="fr-FR" sz="1000" dirty="0">
                <a:solidFill>
                  <a:srgbClr val="FFC000"/>
                </a:solidFill>
                <a:latin typeface="Technology" pitchFamily="2" charset="0"/>
              </a:rPr>
              <a:t>Janvier-Mars 2020: Isolation et culture virale / </a:t>
            </a:r>
            <a:r>
              <a:rPr lang="en-US" sz="1000" dirty="0">
                <a:solidFill>
                  <a:srgbClr val="FF0000"/>
                </a:solidFill>
                <a:latin typeface="Technology" pitchFamily="2" charset="0"/>
              </a:rPr>
              <a:t>Avril-Mai 2020: Tests </a:t>
            </a:r>
            <a:r>
              <a:rPr lang="en-US" sz="1000" dirty="0" err="1">
                <a:solidFill>
                  <a:srgbClr val="FF0000"/>
                </a:solidFill>
                <a:latin typeface="Technology" pitchFamily="2" charset="0"/>
              </a:rPr>
              <a:t>précliniques</a:t>
            </a:r>
            <a:r>
              <a:rPr lang="en-US" sz="1000" dirty="0">
                <a:solidFill>
                  <a:srgbClr val="FF0000"/>
                </a:solidFill>
                <a:latin typeface="Technology" pitchFamily="2" charset="0"/>
              </a:rPr>
              <a:t> </a:t>
            </a:r>
            <a:r>
              <a:rPr lang="en-US" sz="1000" dirty="0">
                <a:solidFill>
                  <a:srgbClr val="FFC000"/>
                </a:solidFill>
                <a:latin typeface="Technology" pitchFamily="2" charset="0"/>
              </a:rPr>
              <a:t>/</a:t>
            </a:r>
            <a:r>
              <a:rPr lang="fr-FR" sz="1000" dirty="0">
                <a:solidFill>
                  <a:srgbClr val="FFC000"/>
                </a:solidFill>
                <a:latin typeface="Technology" pitchFamily="2" charset="0"/>
              </a:rPr>
              <a:t>Juin-Août 2020: Essais cliniques de phase 1/2</a:t>
            </a:r>
            <a:endParaRPr lang="en-US" sz="1000" dirty="0">
              <a:solidFill>
                <a:srgbClr val="FFC000"/>
              </a:solidFill>
              <a:latin typeface="Technology" pitchFamily="2" charset="0"/>
            </a:endParaRPr>
          </a:p>
          <a:p>
            <a:endParaRPr lang="en-US" sz="1000" b="1" dirty="0">
              <a:solidFill>
                <a:srgbClr val="FFC000"/>
              </a:solidFill>
              <a:latin typeface="Technology" pitchFamily="2" charset="0"/>
            </a:endParaRPr>
          </a:p>
          <a:p>
            <a:r>
              <a:rPr lang="en-US" sz="1000" b="1" dirty="0">
                <a:solidFill>
                  <a:schemeClr val="accent2">
                    <a:lumMod val="75000"/>
                  </a:schemeClr>
                </a:solidFill>
                <a:latin typeface="Technology" pitchFamily="2" charset="0"/>
              </a:rPr>
              <a:t>5. </a:t>
            </a:r>
            <a:r>
              <a:rPr lang="en-US" sz="1000" b="1" dirty="0" err="1">
                <a:solidFill>
                  <a:schemeClr val="accent2">
                    <a:lumMod val="75000"/>
                  </a:schemeClr>
                </a:solidFill>
                <a:latin typeface="Technology" pitchFamily="2" charset="0"/>
              </a:rPr>
              <a:t>Vaccins</a:t>
            </a:r>
            <a:r>
              <a:rPr lang="en-US" sz="1000" b="1" dirty="0">
                <a:solidFill>
                  <a:schemeClr val="accent2">
                    <a:lumMod val="75000"/>
                  </a:schemeClr>
                </a:solidFill>
                <a:latin typeface="Technology" pitchFamily="2" charset="0"/>
              </a:rPr>
              <a:t> à sous-unites </a:t>
            </a:r>
            <a:r>
              <a:rPr lang="en-US" sz="1000" b="1" dirty="0" err="1">
                <a:solidFill>
                  <a:schemeClr val="accent2">
                    <a:lumMod val="75000"/>
                  </a:schemeClr>
                </a:solidFill>
                <a:latin typeface="Technology" pitchFamily="2" charset="0"/>
              </a:rPr>
              <a:t>virales</a:t>
            </a:r>
            <a:endParaRPr lang="en-US" sz="1000" dirty="0">
              <a:solidFill>
                <a:schemeClr val="accent2">
                  <a:lumMod val="75000"/>
                </a:schemeClr>
              </a:solidFill>
              <a:latin typeface="Technology" pitchFamily="2" charset="0"/>
            </a:endParaRPr>
          </a:p>
          <a:p>
            <a:pPr lvl="0"/>
            <a:r>
              <a:rPr lang="en-US" sz="1000" b="1" dirty="0" err="1">
                <a:solidFill>
                  <a:srgbClr val="FFC000"/>
                </a:solidFill>
                <a:latin typeface="Technology" pitchFamily="2" charset="0"/>
              </a:rPr>
              <a:t>Acteurs</a:t>
            </a:r>
            <a:r>
              <a:rPr lang="en-US" sz="1000" b="1" dirty="0">
                <a:solidFill>
                  <a:srgbClr val="FFC000"/>
                </a:solidFill>
                <a:latin typeface="Technology" pitchFamily="2" charset="0"/>
              </a:rPr>
              <a:t> </a:t>
            </a:r>
            <a:r>
              <a:rPr lang="en-US" sz="1000" b="1" dirty="0" err="1">
                <a:solidFill>
                  <a:srgbClr val="FFC000"/>
                </a:solidFill>
                <a:latin typeface="Technology" pitchFamily="2" charset="0"/>
              </a:rPr>
              <a:t>principaux</a:t>
            </a:r>
            <a:r>
              <a:rPr lang="en-US" sz="1000" dirty="0">
                <a:solidFill>
                  <a:srgbClr val="FFC000"/>
                </a:solidFill>
                <a:latin typeface="Technology" pitchFamily="2" charset="0"/>
              </a:rPr>
              <a:t>: Medicago, Clover Biopharmaceuticals</a:t>
            </a:r>
          </a:p>
          <a:p>
            <a:pPr lvl="0"/>
            <a:r>
              <a:rPr lang="en-US" sz="1000" b="1" dirty="0" err="1">
                <a:solidFill>
                  <a:srgbClr val="FFC000"/>
                </a:solidFill>
                <a:latin typeface="Technology" pitchFamily="2" charset="0"/>
              </a:rPr>
              <a:t>Chronologie</a:t>
            </a:r>
            <a:r>
              <a:rPr lang="en-US" sz="1000" dirty="0">
                <a:solidFill>
                  <a:srgbClr val="FFC000"/>
                </a:solidFill>
                <a:latin typeface="Technology" pitchFamily="2" charset="0"/>
              </a:rPr>
              <a:t>: Mars-Mai 2020: Conception des antigens / </a:t>
            </a:r>
            <a:r>
              <a:rPr lang="en-US" sz="1000" dirty="0">
                <a:solidFill>
                  <a:srgbClr val="FF0000"/>
                </a:solidFill>
                <a:latin typeface="Technology" pitchFamily="2" charset="0"/>
              </a:rPr>
              <a:t>Juin-</a:t>
            </a:r>
            <a:r>
              <a:rPr lang="en-US" sz="1000" dirty="0" err="1">
                <a:solidFill>
                  <a:srgbClr val="FF0000"/>
                </a:solidFill>
                <a:latin typeface="Technology" pitchFamily="2" charset="0"/>
              </a:rPr>
              <a:t>Août</a:t>
            </a:r>
            <a:r>
              <a:rPr lang="en-US" sz="1000" dirty="0">
                <a:solidFill>
                  <a:srgbClr val="FF0000"/>
                </a:solidFill>
                <a:latin typeface="Technology" pitchFamily="2" charset="0"/>
              </a:rPr>
              <a:t> 2020: Tests </a:t>
            </a:r>
            <a:r>
              <a:rPr lang="en-US" sz="1000" dirty="0" err="1">
                <a:solidFill>
                  <a:srgbClr val="FF0000"/>
                </a:solidFill>
                <a:latin typeface="Technology" pitchFamily="2" charset="0"/>
              </a:rPr>
              <a:t>précliniques</a:t>
            </a:r>
            <a:r>
              <a:rPr lang="en-US" sz="1000" dirty="0">
                <a:solidFill>
                  <a:srgbClr val="FF0000"/>
                </a:solidFill>
                <a:latin typeface="Technology" pitchFamily="2" charset="0"/>
              </a:rPr>
              <a:t> </a:t>
            </a:r>
            <a:r>
              <a:rPr lang="en-US" sz="1000" dirty="0">
                <a:solidFill>
                  <a:srgbClr val="FFC000"/>
                </a:solidFill>
                <a:latin typeface="Technology" pitchFamily="2" charset="0"/>
              </a:rPr>
              <a:t>/</a:t>
            </a:r>
            <a:r>
              <a:rPr lang="fr-FR" sz="1000" dirty="0">
                <a:solidFill>
                  <a:srgbClr val="FFC000"/>
                </a:solidFill>
                <a:latin typeface="Technology" pitchFamily="2" charset="0"/>
              </a:rPr>
              <a:t>Septembre-Novembre 2020: Essais de phase 1/2</a:t>
            </a:r>
            <a:endParaRPr lang="en-US" sz="1000" dirty="0">
              <a:solidFill>
                <a:srgbClr val="FFC000"/>
              </a:solidFill>
              <a:latin typeface="Technology" pitchFamily="2" charset="0"/>
            </a:endParaRPr>
          </a:p>
          <a:p>
            <a:endParaRPr lang="en-US" sz="1000" b="1" dirty="0">
              <a:solidFill>
                <a:srgbClr val="FFC000"/>
              </a:solidFill>
              <a:latin typeface="Technology" pitchFamily="2" charset="0"/>
            </a:endParaRPr>
          </a:p>
          <a:p>
            <a:r>
              <a:rPr lang="en-US" sz="1000" b="1" dirty="0">
                <a:solidFill>
                  <a:schemeClr val="accent2">
                    <a:lumMod val="75000"/>
                  </a:schemeClr>
                </a:solidFill>
                <a:latin typeface="Technology" pitchFamily="2" charset="0"/>
              </a:rPr>
              <a:t>6. </a:t>
            </a:r>
            <a:r>
              <a:rPr lang="en-US" sz="1000" b="1" dirty="0" err="1">
                <a:solidFill>
                  <a:schemeClr val="accent2">
                    <a:lumMod val="75000"/>
                  </a:schemeClr>
                </a:solidFill>
                <a:latin typeface="Technology" pitchFamily="2" charset="0"/>
              </a:rPr>
              <a:t>Vaccins</a:t>
            </a:r>
            <a:r>
              <a:rPr lang="en-US" sz="1000" b="1" dirty="0">
                <a:solidFill>
                  <a:schemeClr val="accent2">
                    <a:lumMod val="75000"/>
                  </a:schemeClr>
                </a:solidFill>
                <a:latin typeface="Technology" pitchFamily="2" charset="0"/>
              </a:rPr>
              <a:t> à ADN</a:t>
            </a:r>
            <a:endParaRPr lang="en-US" sz="1000" dirty="0">
              <a:solidFill>
                <a:schemeClr val="accent2">
                  <a:lumMod val="75000"/>
                </a:schemeClr>
              </a:solidFill>
              <a:latin typeface="Technology" pitchFamily="2" charset="0"/>
            </a:endParaRPr>
          </a:p>
          <a:p>
            <a:pPr lvl="0"/>
            <a:r>
              <a:rPr lang="en-US" sz="1000" b="1" dirty="0" err="1">
                <a:solidFill>
                  <a:srgbClr val="FFC000"/>
                </a:solidFill>
                <a:latin typeface="Technology" pitchFamily="2" charset="0"/>
              </a:rPr>
              <a:t>Acteurs</a:t>
            </a:r>
            <a:r>
              <a:rPr lang="en-US" sz="1000" b="1" dirty="0">
                <a:solidFill>
                  <a:srgbClr val="FFC000"/>
                </a:solidFill>
                <a:latin typeface="Technology" pitchFamily="2" charset="0"/>
              </a:rPr>
              <a:t> </a:t>
            </a:r>
            <a:r>
              <a:rPr lang="en-US" sz="1000" b="1" dirty="0" err="1">
                <a:solidFill>
                  <a:srgbClr val="FFC000"/>
                </a:solidFill>
                <a:latin typeface="Technology" pitchFamily="2" charset="0"/>
              </a:rPr>
              <a:t>principaux</a:t>
            </a:r>
            <a:r>
              <a:rPr lang="en-US" sz="1000" dirty="0">
                <a:solidFill>
                  <a:srgbClr val="FFC000"/>
                </a:solidFill>
                <a:latin typeface="Technology" pitchFamily="2" charset="0"/>
              </a:rPr>
              <a:t>: Inovio, Zydus Cadila</a:t>
            </a:r>
          </a:p>
          <a:p>
            <a:pPr lvl="0"/>
            <a:r>
              <a:rPr lang="en-US" sz="1000" b="1" dirty="0" err="1">
                <a:solidFill>
                  <a:srgbClr val="FFC000"/>
                </a:solidFill>
                <a:latin typeface="Technology" pitchFamily="2" charset="0"/>
              </a:rPr>
              <a:t>Chronologie</a:t>
            </a:r>
            <a:r>
              <a:rPr lang="en-US" sz="1000" dirty="0">
                <a:solidFill>
                  <a:srgbClr val="FFC000"/>
                </a:solidFill>
                <a:latin typeface="Technology" pitchFamily="2" charset="0"/>
              </a:rPr>
              <a:t>: </a:t>
            </a:r>
          </a:p>
          <a:p>
            <a:pPr lvl="1"/>
            <a:r>
              <a:rPr lang="fr-FR" sz="1000" dirty="0">
                <a:solidFill>
                  <a:srgbClr val="FFC000"/>
                </a:solidFill>
                <a:latin typeface="Technology" pitchFamily="2" charset="0"/>
              </a:rPr>
              <a:t>Février-Avril 2020: Conception des constructions ADN / </a:t>
            </a:r>
            <a:r>
              <a:rPr lang="en-US" sz="1000" dirty="0">
                <a:solidFill>
                  <a:srgbClr val="FF0000"/>
                </a:solidFill>
                <a:latin typeface="Technology" pitchFamily="2" charset="0"/>
              </a:rPr>
              <a:t>Mai-Juillet 2020: Tests </a:t>
            </a:r>
            <a:r>
              <a:rPr lang="en-US" sz="1000" dirty="0" err="1">
                <a:solidFill>
                  <a:srgbClr val="FF0000"/>
                </a:solidFill>
                <a:latin typeface="Technology" pitchFamily="2" charset="0"/>
              </a:rPr>
              <a:t>précliniques</a:t>
            </a:r>
            <a:endParaRPr lang="en-US" sz="1000" dirty="0">
              <a:solidFill>
                <a:srgbClr val="FF0000"/>
              </a:solidFill>
              <a:latin typeface="Technology" pitchFamily="2" charset="0"/>
            </a:endParaRPr>
          </a:p>
          <a:p>
            <a:endParaRPr lang="en-US" sz="1000" b="1" dirty="0">
              <a:solidFill>
                <a:srgbClr val="FFC000"/>
              </a:solidFill>
              <a:latin typeface="Technology" pitchFamily="2" charset="0"/>
            </a:endParaRPr>
          </a:p>
          <a:p>
            <a:r>
              <a:rPr lang="en-US" sz="1000" b="1" dirty="0">
                <a:solidFill>
                  <a:schemeClr val="accent2">
                    <a:lumMod val="75000"/>
                  </a:schemeClr>
                </a:solidFill>
                <a:latin typeface="Technology" pitchFamily="2" charset="0"/>
              </a:rPr>
              <a:t>Comparaison des </a:t>
            </a:r>
            <a:r>
              <a:rPr lang="en-US" sz="1000" b="1" dirty="0" err="1">
                <a:solidFill>
                  <a:schemeClr val="accent2">
                    <a:lumMod val="75000"/>
                  </a:schemeClr>
                </a:solidFill>
                <a:latin typeface="Technology" pitchFamily="2" charset="0"/>
              </a:rPr>
              <a:t>dElais</a:t>
            </a:r>
            <a:r>
              <a:rPr lang="en-US" sz="1000" b="1" dirty="0">
                <a:solidFill>
                  <a:schemeClr val="accent2">
                    <a:lumMod val="75000"/>
                  </a:schemeClr>
                </a:solidFill>
                <a:latin typeface="Technology" pitchFamily="2" charset="0"/>
              </a:rPr>
              <a:t> de </a:t>
            </a:r>
            <a:r>
              <a:rPr lang="en-US" sz="1000" b="1" dirty="0" err="1">
                <a:solidFill>
                  <a:schemeClr val="accent2">
                    <a:lumMod val="75000"/>
                  </a:schemeClr>
                </a:solidFill>
                <a:latin typeface="Technology" pitchFamily="2" charset="0"/>
              </a:rPr>
              <a:t>dEveloppement</a:t>
            </a:r>
            <a:endParaRPr lang="en-US" sz="1000" dirty="0">
              <a:solidFill>
                <a:schemeClr val="accent2">
                  <a:lumMod val="75000"/>
                </a:schemeClr>
              </a:solidFill>
              <a:latin typeface="Technology" pitchFamily="2" charset="0"/>
            </a:endParaRPr>
          </a:p>
          <a:p>
            <a:pPr lvl="0"/>
            <a:r>
              <a:rPr lang="fr-FR" sz="1000" b="1" dirty="0">
                <a:solidFill>
                  <a:srgbClr val="FFC000"/>
                </a:solidFill>
                <a:latin typeface="Technology" pitchFamily="2" charset="0"/>
              </a:rPr>
              <a:t>Vaccins à ARNm</a:t>
            </a:r>
            <a:r>
              <a:rPr lang="fr-FR" sz="1000" dirty="0">
                <a:solidFill>
                  <a:srgbClr val="FFC000"/>
                </a:solidFill>
                <a:latin typeface="Technology" pitchFamily="2" charset="0"/>
              </a:rPr>
              <a:t>: Les plus rapides (~11 mois de la conception à l'autorisation)</a:t>
            </a:r>
            <a:endParaRPr lang="en-US" sz="1000" dirty="0">
              <a:solidFill>
                <a:srgbClr val="FFC000"/>
              </a:solidFill>
              <a:latin typeface="Technology" pitchFamily="2" charset="0"/>
            </a:endParaRPr>
          </a:p>
          <a:p>
            <a:pPr lvl="0"/>
            <a:r>
              <a:rPr lang="en-US" sz="1000" b="1" dirty="0" err="1">
                <a:solidFill>
                  <a:srgbClr val="FFC000"/>
                </a:solidFill>
                <a:latin typeface="Technology" pitchFamily="2" charset="0"/>
              </a:rPr>
              <a:t>Vaccins</a:t>
            </a:r>
            <a:r>
              <a:rPr lang="en-US" sz="1000" b="1" dirty="0">
                <a:solidFill>
                  <a:srgbClr val="FFC000"/>
                </a:solidFill>
                <a:latin typeface="Technology" pitchFamily="2" charset="0"/>
              </a:rPr>
              <a:t> à </a:t>
            </a:r>
            <a:r>
              <a:rPr lang="en-US" sz="1000" b="1" dirty="0" err="1">
                <a:solidFill>
                  <a:srgbClr val="FFC000"/>
                </a:solidFill>
                <a:latin typeface="Technology" pitchFamily="2" charset="0"/>
              </a:rPr>
              <a:t>vecteurs</a:t>
            </a:r>
            <a:r>
              <a:rPr lang="en-US" sz="1000" b="1" dirty="0">
                <a:solidFill>
                  <a:srgbClr val="FFC000"/>
                </a:solidFill>
                <a:latin typeface="Technology" pitchFamily="2" charset="0"/>
              </a:rPr>
              <a:t> </a:t>
            </a:r>
            <a:r>
              <a:rPr lang="en-US" sz="1000" b="1" dirty="0" err="1">
                <a:solidFill>
                  <a:srgbClr val="FFC000"/>
                </a:solidFill>
                <a:latin typeface="Technology" pitchFamily="2" charset="0"/>
              </a:rPr>
              <a:t>viraux</a:t>
            </a:r>
            <a:r>
              <a:rPr lang="en-US" sz="1000" dirty="0">
                <a:solidFill>
                  <a:srgbClr val="FFC000"/>
                </a:solidFill>
                <a:latin typeface="Technology" pitchFamily="2" charset="0"/>
              </a:rPr>
              <a:t>: 12-14 </a:t>
            </a:r>
            <a:r>
              <a:rPr lang="en-US" sz="1000" dirty="0" err="1">
                <a:solidFill>
                  <a:srgbClr val="FFC000"/>
                </a:solidFill>
                <a:latin typeface="Technology" pitchFamily="2" charset="0"/>
              </a:rPr>
              <a:t>mois</a:t>
            </a:r>
            <a:endParaRPr lang="en-US" sz="1000" dirty="0">
              <a:solidFill>
                <a:srgbClr val="FFC000"/>
              </a:solidFill>
              <a:latin typeface="Technology" pitchFamily="2" charset="0"/>
            </a:endParaRPr>
          </a:p>
          <a:p>
            <a:pPr lvl="0"/>
            <a:r>
              <a:rPr lang="fr-FR" sz="1000" b="1" dirty="0">
                <a:solidFill>
                  <a:srgbClr val="FFC000"/>
                </a:solidFill>
                <a:latin typeface="Technology" pitchFamily="2" charset="0"/>
              </a:rPr>
              <a:t>Vaccins à virus inactivés</a:t>
            </a:r>
            <a:r>
              <a:rPr lang="fr-FR" sz="1000" dirty="0">
                <a:solidFill>
                  <a:srgbClr val="FFC000"/>
                </a:solidFill>
                <a:latin typeface="Technology" pitchFamily="2" charset="0"/>
              </a:rPr>
              <a:t>: 12-14 mois (selon les régions)</a:t>
            </a:r>
            <a:endParaRPr lang="en-US" sz="1000" dirty="0">
              <a:solidFill>
                <a:srgbClr val="FFC000"/>
              </a:solidFill>
              <a:latin typeface="Technology" pitchFamily="2" charset="0"/>
            </a:endParaRPr>
          </a:p>
          <a:p>
            <a:pPr lvl="0"/>
            <a:r>
              <a:rPr lang="en-US" sz="1000" b="1" dirty="0" err="1">
                <a:solidFill>
                  <a:srgbClr val="FFC000"/>
                </a:solidFill>
                <a:latin typeface="Technology" pitchFamily="2" charset="0"/>
              </a:rPr>
              <a:t>Vaccins</a:t>
            </a:r>
            <a:r>
              <a:rPr lang="en-US" sz="1000" b="1" dirty="0">
                <a:solidFill>
                  <a:srgbClr val="FFC000"/>
                </a:solidFill>
                <a:latin typeface="Technology" pitchFamily="2" charset="0"/>
              </a:rPr>
              <a:t> à </a:t>
            </a:r>
            <a:r>
              <a:rPr lang="en-US" sz="1000" b="1" dirty="0" err="1">
                <a:solidFill>
                  <a:srgbClr val="FFC000"/>
                </a:solidFill>
                <a:latin typeface="Technology" pitchFamily="2" charset="0"/>
              </a:rPr>
              <a:t>protéines</a:t>
            </a:r>
            <a:r>
              <a:rPr lang="en-US" sz="1000" b="1" dirty="0">
                <a:solidFill>
                  <a:srgbClr val="FFC000"/>
                </a:solidFill>
                <a:latin typeface="Technology" pitchFamily="2" charset="0"/>
              </a:rPr>
              <a:t> </a:t>
            </a:r>
            <a:r>
              <a:rPr lang="en-US" sz="1000" b="1" dirty="0" err="1">
                <a:solidFill>
                  <a:srgbClr val="FFC000"/>
                </a:solidFill>
                <a:latin typeface="Technology" pitchFamily="2" charset="0"/>
              </a:rPr>
              <a:t>recombinantes</a:t>
            </a:r>
            <a:r>
              <a:rPr lang="en-US" sz="1000" dirty="0">
                <a:solidFill>
                  <a:srgbClr val="FFC000"/>
                </a:solidFill>
                <a:latin typeface="Technology" pitchFamily="2" charset="0"/>
              </a:rPr>
              <a:t>: 15-18 </a:t>
            </a:r>
            <a:r>
              <a:rPr lang="en-US" sz="1000" dirty="0" err="1">
                <a:solidFill>
                  <a:srgbClr val="FFC000"/>
                </a:solidFill>
                <a:latin typeface="Technology" pitchFamily="2" charset="0"/>
              </a:rPr>
              <a:t>mois</a:t>
            </a:r>
            <a:endParaRPr lang="en-US" sz="1000" dirty="0">
              <a:solidFill>
                <a:srgbClr val="FFC000"/>
              </a:solidFill>
              <a:latin typeface="Technology" pitchFamily="2" charset="0"/>
            </a:endParaRPr>
          </a:p>
          <a:p>
            <a:pPr lvl="0"/>
            <a:r>
              <a:rPr lang="en-US" sz="1000" b="1" dirty="0" err="1">
                <a:solidFill>
                  <a:srgbClr val="FFC000"/>
                </a:solidFill>
                <a:latin typeface="Technology" pitchFamily="2" charset="0"/>
              </a:rPr>
              <a:t>Vaccins</a:t>
            </a:r>
            <a:r>
              <a:rPr lang="en-US" sz="1000" b="1" dirty="0">
                <a:solidFill>
                  <a:srgbClr val="FFC000"/>
                </a:solidFill>
                <a:latin typeface="Technology" pitchFamily="2" charset="0"/>
              </a:rPr>
              <a:t> à ADN</a:t>
            </a:r>
            <a:r>
              <a:rPr lang="en-US" sz="1000" dirty="0">
                <a:solidFill>
                  <a:srgbClr val="FFC000"/>
                </a:solidFill>
                <a:latin typeface="Technology" pitchFamily="2" charset="0"/>
              </a:rPr>
              <a:t>: 18-20 </a:t>
            </a:r>
            <a:r>
              <a:rPr lang="en-US" sz="1000" dirty="0" err="1">
                <a:solidFill>
                  <a:srgbClr val="FFC000"/>
                </a:solidFill>
                <a:latin typeface="Technology" pitchFamily="2" charset="0"/>
              </a:rPr>
              <a:t>mois</a:t>
            </a:r>
            <a:endParaRPr lang="en-US" sz="1000" dirty="0">
              <a:solidFill>
                <a:srgbClr val="FFC000"/>
              </a:solidFill>
              <a:latin typeface="Technology" pitchFamily="2" charset="0"/>
            </a:endParaRPr>
          </a:p>
          <a:p>
            <a:endParaRPr lang="fr-FR" sz="1000" dirty="0">
              <a:solidFill>
                <a:srgbClr val="FFC000"/>
              </a:solidFill>
              <a:latin typeface="Technology" pitchFamily="2" charset="0"/>
            </a:endParaRPr>
          </a:p>
          <a:p>
            <a:r>
              <a:rPr lang="fr-FR" sz="1050" dirty="0">
                <a:solidFill>
                  <a:srgbClr val="00B050"/>
                </a:solidFill>
                <a:latin typeface="Technology" pitchFamily="2" charset="0"/>
              </a:rPr>
              <a:t>le développement vaccinal contre la COVID-19 a été 5 à 10 fois plus rapide que les processus traditionnels de développement de vaccins</a:t>
            </a:r>
            <a:r>
              <a:rPr lang="fr-FR" sz="1000" dirty="0">
                <a:solidFill>
                  <a:srgbClr val="FFC000"/>
                </a:solidFill>
                <a:latin typeface="Technology" pitchFamily="2" charset="0"/>
              </a:rPr>
              <a:t>, qui prenaient habituellement entre 5 et 15 ans.</a:t>
            </a:r>
            <a:endParaRPr lang="en-US" sz="1000" dirty="0">
              <a:solidFill>
                <a:srgbClr val="FFC000"/>
              </a:solidFill>
              <a:latin typeface="Technology" pitchFamily="2" charset="0"/>
            </a:endParaRPr>
          </a:p>
        </p:txBody>
      </p:sp>
      <p:pic>
        <p:nvPicPr>
          <p:cNvPr id="5" name="Image 4">
            <a:extLst>
              <a:ext uri="{FF2B5EF4-FFF2-40B4-BE49-F238E27FC236}">
                <a16:creationId xmlns:a16="http://schemas.microsoft.com/office/drawing/2014/main" id="{E08AC500-FC32-4265-D1DD-3DFF2CB85638}"/>
              </a:ext>
            </a:extLst>
          </p:cNvPr>
          <p:cNvPicPr>
            <a:picLocks noChangeAspect="1"/>
          </p:cNvPicPr>
          <p:nvPr/>
        </p:nvPicPr>
        <p:blipFill>
          <a:blip r:embed="rId2"/>
          <a:stretch>
            <a:fillRect/>
          </a:stretch>
        </p:blipFill>
        <p:spPr>
          <a:xfrm>
            <a:off x="341884" y="137988"/>
            <a:ext cx="4181625" cy="3429000"/>
          </a:xfrm>
          <a:prstGeom prst="rect">
            <a:avLst/>
          </a:prstGeom>
        </p:spPr>
      </p:pic>
      <p:pic>
        <p:nvPicPr>
          <p:cNvPr id="8" name="Image 7">
            <a:extLst>
              <a:ext uri="{FF2B5EF4-FFF2-40B4-BE49-F238E27FC236}">
                <a16:creationId xmlns:a16="http://schemas.microsoft.com/office/drawing/2014/main" id="{C8C520A0-767A-6CE9-3D12-FFC9E16DC0EC}"/>
              </a:ext>
            </a:extLst>
          </p:cNvPr>
          <p:cNvPicPr>
            <a:picLocks noChangeAspect="1"/>
          </p:cNvPicPr>
          <p:nvPr/>
        </p:nvPicPr>
        <p:blipFill>
          <a:blip r:embed="rId3"/>
          <a:stretch>
            <a:fillRect/>
          </a:stretch>
        </p:blipFill>
        <p:spPr>
          <a:xfrm>
            <a:off x="341884" y="3806187"/>
            <a:ext cx="4181625" cy="2813988"/>
          </a:xfrm>
          <a:prstGeom prst="rect">
            <a:avLst/>
          </a:prstGeom>
        </p:spPr>
      </p:pic>
    </p:spTree>
    <p:extLst>
      <p:ext uri="{BB962C8B-B14F-4D97-AF65-F5344CB8AC3E}">
        <p14:creationId xmlns:p14="http://schemas.microsoft.com/office/powerpoint/2010/main" val="41136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dvAuto="200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840CFBC-2BD2-28E9-88CD-369BCD2074FB}"/>
              </a:ext>
            </a:extLst>
          </p:cNvPr>
          <p:cNvPicPr>
            <a:picLocks noChangeAspect="1"/>
          </p:cNvPicPr>
          <p:nvPr/>
        </p:nvPicPr>
        <p:blipFill>
          <a:blip r:embed="rId2"/>
          <a:stretch>
            <a:fillRect/>
          </a:stretch>
        </p:blipFill>
        <p:spPr>
          <a:xfrm>
            <a:off x="1440716" y="0"/>
            <a:ext cx="9310568" cy="6858000"/>
          </a:xfrm>
          <a:prstGeom prst="rect">
            <a:avLst/>
          </a:prstGeom>
        </p:spPr>
      </p:pic>
    </p:spTree>
    <p:extLst>
      <p:ext uri="{BB962C8B-B14F-4D97-AF65-F5344CB8AC3E}">
        <p14:creationId xmlns:p14="http://schemas.microsoft.com/office/powerpoint/2010/main" val="374676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4895283-E93F-79D8-43D1-6F06B81DB2FC}"/>
              </a:ext>
            </a:extLst>
          </p:cNvPr>
          <p:cNvPicPr>
            <a:picLocks noChangeAspect="1"/>
          </p:cNvPicPr>
          <p:nvPr/>
        </p:nvPicPr>
        <p:blipFill>
          <a:blip r:embed="rId2"/>
          <a:srcRect l="796"/>
          <a:stretch/>
        </p:blipFill>
        <p:spPr>
          <a:xfrm>
            <a:off x="48490" y="-6927"/>
            <a:ext cx="12095019" cy="4427864"/>
          </a:xfrm>
          <a:prstGeom prst="rect">
            <a:avLst/>
          </a:prstGeom>
        </p:spPr>
      </p:pic>
      <p:pic>
        <p:nvPicPr>
          <p:cNvPr id="7" name="Image 6">
            <a:extLst>
              <a:ext uri="{FF2B5EF4-FFF2-40B4-BE49-F238E27FC236}">
                <a16:creationId xmlns:a16="http://schemas.microsoft.com/office/drawing/2014/main" id="{35AADAD8-5569-9F7B-7D79-372843284335}"/>
              </a:ext>
            </a:extLst>
          </p:cNvPr>
          <p:cNvPicPr>
            <a:picLocks noChangeAspect="1"/>
          </p:cNvPicPr>
          <p:nvPr/>
        </p:nvPicPr>
        <p:blipFill>
          <a:blip r:embed="rId3"/>
          <a:stretch>
            <a:fillRect/>
          </a:stretch>
        </p:blipFill>
        <p:spPr>
          <a:xfrm>
            <a:off x="48490" y="4420937"/>
            <a:ext cx="12095019" cy="2494060"/>
          </a:xfrm>
          <a:prstGeom prst="rect">
            <a:avLst/>
          </a:prstGeom>
        </p:spPr>
      </p:pic>
      <p:pic>
        <p:nvPicPr>
          <p:cNvPr id="9" name="Image 8">
            <a:extLst>
              <a:ext uri="{FF2B5EF4-FFF2-40B4-BE49-F238E27FC236}">
                <a16:creationId xmlns:a16="http://schemas.microsoft.com/office/drawing/2014/main" id="{E0E88B7E-BD2C-7A98-2213-653E39C33A74}"/>
              </a:ext>
            </a:extLst>
          </p:cNvPr>
          <p:cNvPicPr>
            <a:picLocks noChangeAspect="1"/>
          </p:cNvPicPr>
          <p:nvPr/>
        </p:nvPicPr>
        <p:blipFill>
          <a:blip r:embed="rId4"/>
          <a:stretch>
            <a:fillRect/>
          </a:stretch>
        </p:blipFill>
        <p:spPr>
          <a:xfrm>
            <a:off x="4257487" y="1491145"/>
            <a:ext cx="7886022" cy="2879966"/>
          </a:xfrm>
          <a:prstGeom prst="rect">
            <a:avLst/>
          </a:prstGeom>
        </p:spPr>
      </p:pic>
    </p:spTree>
    <p:extLst>
      <p:ext uri="{BB962C8B-B14F-4D97-AF65-F5344CB8AC3E}">
        <p14:creationId xmlns:p14="http://schemas.microsoft.com/office/powerpoint/2010/main" val="2910846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F118251-21C5-1883-B321-7ABDB03F65F0}"/>
              </a:ext>
            </a:extLst>
          </p:cNvPr>
          <p:cNvPicPr>
            <a:picLocks noChangeAspect="1"/>
          </p:cNvPicPr>
          <p:nvPr/>
        </p:nvPicPr>
        <p:blipFill>
          <a:blip r:embed="rId2"/>
          <a:stretch>
            <a:fillRect/>
          </a:stretch>
        </p:blipFill>
        <p:spPr>
          <a:xfrm>
            <a:off x="3561996" y="0"/>
            <a:ext cx="5068007" cy="885949"/>
          </a:xfrm>
          <a:prstGeom prst="rect">
            <a:avLst/>
          </a:prstGeom>
        </p:spPr>
      </p:pic>
      <p:sp>
        <p:nvSpPr>
          <p:cNvPr id="9" name="ZoneTexte 8">
            <a:extLst>
              <a:ext uri="{FF2B5EF4-FFF2-40B4-BE49-F238E27FC236}">
                <a16:creationId xmlns:a16="http://schemas.microsoft.com/office/drawing/2014/main" id="{D4CE799E-A2BC-D049-AF65-52B6F9B04638}"/>
              </a:ext>
            </a:extLst>
          </p:cNvPr>
          <p:cNvSpPr txBox="1"/>
          <p:nvPr/>
        </p:nvSpPr>
        <p:spPr>
          <a:xfrm>
            <a:off x="69272" y="4104375"/>
            <a:ext cx="5922819" cy="2677656"/>
          </a:xfrm>
          <a:prstGeom prst="rect">
            <a:avLst/>
          </a:prstGeom>
          <a:noFill/>
        </p:spPr>
        <p:txBody>
          <a:bodyPr wrap="square">
            <a:spAutoFit/>
          </a:bodyPr>
          <a:lstStyle/>
          <a:p>
            <a:pPr>
              <a:buNone/>
            </a:pPr>
            <a:r>
              <a:rPr lang="fr-FR" sz="1050" b="1" dirty="0"/>
              <a:t>Fonctions principales</a:t>
            </a:r>
          </a:p>
          <a:p>
            <a:pPr>
              <a:buFont typeface="+mj-lt"/>
              <a:buAutoNum type="arabicPeriod"/>
            </a:pPr>
            <a:r>
              <a:rPr lang="fr-FR" sz="1050" b="1" dirty="0"/>
              <a:t>Édition de séquences avancée</a:t>
            </a:r>
            <a:r>
              <a:rPr lang="fr-FR" sz="1050" dirty="0"/>
              <a:t> </a:t>
            </a:r>
          </a:p>
          <a:p>
            <a:pPr marL="742950" lvl="1" indent="-285750">
              <a:buFont typeface="+mj-lt"/>
              <a:buAutoNum type="arabicPeriod"/>
            </a:pPr>
            <a:r>
              <a:rPr lang="fr-FR" sz="1050" dirty="0"/>
              <a:t>Éditeur WYSIWYG de séquences d'ADN, ARN et protéines</a:t>
            </a:r>
          </a:p>
          <a:p>
            <a:pPr marL="742950" lvl="1" indent="-285750">
              <a:buFont typeface="+mj-lt"/>
              <a:buAutoNum type="arabicPeriod"/>
            </a:pPr>
            <a:r>
              <a:rPr lang="fr-FR" sz="1050" dirty="0"/>
              <a:t>Annotation automatique et manuelle des caractéristiques</a:t>
            </a:r>
          </a:p>
          <a:p>
            <a:pPr marL="742950" lvl="1" indent="-285750">
              <a:buFont typeface="+mj-lt"/>
              <a:buAutoNum type="arabicPeriod"/>
            </a:pPr>
            <a:r>
              <a:rPr lang="fr-FR" sz="1050" dirty="0"/>
              <a:t>Gestion des modifications post-traductionnelles pour les protéines</a:t>
            </a:r>
          </a:p>
          <a:p>
            <a:pPr marL="742950" lvl="1" indent="-285750">
              <a:buFont typeface="+mj-lt"/>
              <a:buAutoNum type="arabicPeriod"/>
            </a:pPr>
            <a:r>
              <a:rPr lang="fr-FR" sz="1050" dirty="0"/>
              <a:t>Édition à grande échelle avec recherche/remplacement avancés</a:t>
            </a:r>
          </a:p>
          <a:p>
            <a:pPr>
              <a:buFont typeface="+mj-lt"/>
              <a:buAutoNum type="arabicPeriod"/>
            </a:pPr>
            <a:r>
              <a:rPr lang="fr-FR" sz="1050" b="1" dirty="0"/>
              <a:t>Conception d'oligonucléotides et de constructions</a:t>
            </a:r>
            <a:r>
              <a:rPr lang="fr-FR" sz="1050" dirty="0"/>
              <a:t> </a:t>
            </a:r>
          </a:p>
          <a:p>
            <a:pPr marL="742950" lvl="1" indent="-285750">
              <a:buFont typeface="+mj-lt"/>
              <a:buAutoNum type="arabicPeriod"/>
            </a:pPr>
            <a:r>
              <a:rPr lang="fr-FR" sz="1050" dirty="0"/>
              <a:t>Design automatisé de </a:t>
            </a:r>
            <a:r>
              <a:rPr lang="fr-FR" sz="1050" dirty="0" err="1"/>
              <a:t>primers</a:t>
            </a:r>
            <a:r>
              <a:rPr lang="fr-FR" sz="1050" dirty="0"/>
              <a:t> avec vérification des paramètres thermodynamiques</a:t>
            </a:r>
          </a:p>
          <a:p>
            <a:pPr marL="742950" lvl="1" indent="-285750">
              <a:buFont typeface="+mj-lt"/>
              <a:buAutoNum type="arabicPeriod"/>
            </a:pPr>
            <a:r>
              <a:rPr lang="fr-FR" sz="1050" dirty="0"/>
              <a:t>Simulation d'assemblage de Gibson, Golden </a:t>
            </a:r>
            <a:r>
              <a:rPr lang="fr-FR" sz="1050" dirty="0" err="1"/>
              <a:t>Gate</a:t>
            </a:r>
            <a:r>
              <a:rPr lang="fr-FR" sz="1050" dirty="0"/>
              <a:t> et SLIC</a:t>
            </a:r>
          </a:p>
          <a:p>
            <a:pPr marL="742950" lvl="1" indent="-285750">
              <a:buFont typeface="+mj-lt"/>
              <a:buAutoNum type="arabicPeriod"/>
            </a:pPr>
            <a:r>
              <a:rPr lang="fr-FR" sz="1050" dirty="0"/>
              <a:t>Optimisation des codons avec paramètres personnalisables</a:t>
            </a:r>
          </a:p>
          <a:p>
            <a:pPr marL="742950" lvl="1" indent="-285750">
              <a:buFont typeface="+mj-lt"/>
              <a:buAutoNum type="arabicPeriod"/>
            </a:pPr>
            <a:r>
              <a:rPr lang="fr-FR" sz="1050" dirty="0"/>
              <a:t>Design CRISPR avec évaluation des off-</a:t>
            </a:r>
            <a:r>
              <a:rPr lang="fr-FR" sz="1050" dirty="0" err="1"/>
              <a:t>targets</a:t>
            </a:r>
            <a:endParaRPr lang="fr-FR" sz="1050" dirty="0"/>
          </a:p>
          <a:p>
            <a:pPr>
              <a:buFont typeface="+mj-lt"/>
              <a:buAutoNum type="arabicPeriod"/>
            </a:pPr>
            <a:r>
              <a:rPr lang="fr-FR" sz="1050" b="1" dirty="0"/>
              <a:t>Gestion de données biologiques</a:t>
            </a:r>
            <a:r>
              <a:rPr lang="fr-FR" sz="1050" dirty="0"/>
              <a:t> </a:t>
            </a:r>
          </a:p>
          <a:p>
            <a:pPr marL="742950" lvl="1" indent="-285750">
              <a:buFont typeface="+mj-lt"/>
              <a:buAutoNum type="arabicPeriod"/>
            </a:pPr>
            <a:r>
              <a:rPr lang="fr-FR" sz="1050" dirty="0"/>
              <a:t>Organisation hiérarchique des projets et données</a:t>
            </a:r>
          </a:p>
          <a:p>
            <a:pPr marL="742950" lvl="1" indent="-285750">
              <a:buFont typeface="+mj-lt"/>
              <a:buAutoNum type="arabicPeriod"/>
            </a:pPr>
            <a:r>
              <a:rPr lang="fr-FR" sz="1050" dirty="0"/>
              <a:t>Système de registre pour plasmides, souches, lignées cellulaires</a:t>
            </a:r>
          </a:p>
          <a:p>
            <a:pPr marL="742950" lvl="1" indent="-285750">
              <a:buFont typeface="+mj-lt"/>
              <a:buAutoNum type="arabicPeriod"/>
            </a:pPr>
            <a:r>
              <a:rPr lang="fr-FR" sz="1050" dirty="0"/>
              <a:t>Traçabilité complète avec historique des versions</a:t>
            </a:r>
          </a:p>
          <a:p>
            <a:pPr marL="742950" lvl="1" indent="-285750">
              <a:buFont typeface="+mj-lt"/>
              <a:buAutoNum type="arabicPeriod"/>
            </a:pPr>
            <a:r>
              <a:rPr lang="fr-FR" sz="1050" dirty="0"/>
              <a:t>Gestion des échantillons et inventaire de laboratoire</a:t>
            </a:r>
          </a:p>
        </p:txBody>
      </p:sp>
      <p:pic>
        <p:nvPicPr>
          <p:cNvPr id="5" name="Image 4">
            <a:extLst>
              <a:ext uri="{FF2B5EF4-FFF2-40B4-BE49-F238E27FC236}">
                <a16:creationId xmlns:a16="http://schemas.microsoft.com/office/drawing/2014/main" id="{38E66270-8AE5-0102-6518-39180F91613B}"/>
              </a:ext>
            </a:extLst>
          </p:cNvPr>
          <p:cNvPicPr>
            <a:picLocks noChangeAspect="1"/>
          </p:cNvPicPr>
          <p:nvPr/>
        </p:nvPicPr>
        <p:blipFill>
          <a:blip r:embed="rId3"/>
          <a:stretch>
            <a:fillRect/>
          </a:stretch>
        </p:blipFill>
        <p:spPr>
          <a:xfrm>
            <a:off x="178758" y="762106"/>
            <a:ext cx="5730206" cy="3241858"/>
          </a:xfrm>
          <a:prstGeom prst="rect">
            <a:avLst/>
          </a:prstGeom>
        </p:spPr>
      </p:pic>
      <p:sp>
        <p:nvSpPr>
          <p:cNvPr id="11" name="ZoneTexte 10">
            <a:extLst>
              <a:ext uri="{FF2B5EF4-FFF2-40B4-BE49-F238E27FC236}">
                <a16:creationId xmlns:a16="http://schemas.microsoft.com/office/drawing/2014/main" id="{C27928DD-6219-3003-B3E9-DCF728FB4D76}"/>
              </a:ext>
            </a:extLst>
          </p:cNvPr>
          <p:cNvSpPr txBox="1"/>
          <p:nvPr/>
        </p:nvSpPr>
        <p:spPr>
          <a:xfrm>
            <a:off x="6283038" y="762106"/>
            <a:ext cx="5730203" cy="4131900"/>
          </a:xfrm>
          <a:prstGeom prst="rect">
            <a:avLst/>
          </a:prstGeom>
          <a:noFill/>
        </p:spPr>
        <p:txBody>
          <a:bodyPr wrap="square">
            <a:spAutoFit/>
          </a:bodyPr>
          <a:lstStyle/>
          <a:p>
            <a:r>
              <a:rPr lang="fr-FR" sz="1050" b="1" dirty="0"/>
              <a:t>4. Collaboration et partage</a:t>
            </a:r>
            <a:r>
              <a:rPr lang="fr-FR" sz="1050" dirty="0"/>
              <a:t> </a:t>
            </a:r>
          </a:p>
          <a:p>
            <a:pPr marL="742950" lvl="1" indent="-285750">
              <a:buFont typeface="+mj-lt"/>
              <a:buAutoNum type="arabicPeriod"/>
            </a:pPr>
            <a:r>
              <a:rPr lang="fr-FR" sz="1050" dirty="0"/>
              <a:t>Collaboration en temps réel sur les mêmes fichiers</a:t>
            </a:r>
          </a:p>
          <a:p>
            <a:pPr marL="742950" lvl="1" indent="-285750">
              <a:buFont typeface="+mj-lt"/>
              <a:buAutoNum type="arabicPeriod"/>
            </a:pPr>
            <a:r>
              <a:rPr lang="fr-FR" sz="1050" dirty="0"/>
              <a:t>Contrôle d'accès et permissions granulaires</a:t>
            </a:r>
          </a:p>
          <a:p>
            <a:pPr marL="742950" lvl="1" indent="-285750">
              <a:buFont typeface="+mj-lt"/>
              <a:buAutoNum type="arabicPeriod"/>
            </a:pPr>
            <a:r>
              <a:rPr lang="fr-FR" sz="1050" dirty="0"/>
              <a:t>Commentaires et discussions intégrés</a:t>
            </a:r>
          </a:p>
          <a:p>
            <a:pPr marL="742950" lvl="1" indent="-285750">
              <a:buFont typeface="+mj-lt"/>
              <a:buAutoNum type="arabicPeriod"/>
            </a:pPr>
            <a:r>
              <a:rPr lang="fr-FR" sz="1050" dirty="0"/>
              <a:t>Intégration avec des outils de gestion de projets</a:t>
            </a:r>
          </a:p>
          <a:p>
            <a:r>
              <a:rPr lang="fr-FR" sz="1050" b="1" dirty="0"/>
              <a:t>5. Analyse structurale et intégrations</a:t>
            </a:r>
            <a:r>
              <a:rPr lang="fr-FR" sz="1050" dirty="0"/>
              <a:t> </a:t>
            </a:r>
          </a:p>
          <a:p>
            <a:pPr marL="742950" lvl="1" indent="-285750">
              <a:buFont typeface="+mj-lt"/>
              <a:buAutoNum type="arabicPeriod"/>
            </a:pPr>
            <a:r>
              <a:rPr lang="fr-FR" sz="1050" dirty="0"/>
              <a:t>Prédiction et visualisation des structures secondaires d'ARN/ADN</a:t>
            </a:r>
          </a:p>
          <a:p>
            <a:pPr marL="742950" lvl="1" indent="-285750">
              <a:buFont typeface="+mj-lt"/>
              <a:buAutoNum type="arabicPeriod"/>
            </a:pPr>
            <a:r>
              <a:rPr lang="fr-FR" sz="1050" dirty="0"/>
              <a:t>Visualisation 3D des protéines (via intégration)</a:t>
            </a:r>
          </a:p>
          <a:p>
            <a:pPr marL="742950" lvl="1" indent="-285750">
              <a:buFont typeface="+mj-lt"/>
              <a:buAutoNum type="arabicPeriod"/>
            </a:pPr>
            <a:r>
              <a:rPr lang="fr-FR" sz="1050" dirty="0"/>
              <a:t>Alignement de séquences multiples</a:t>
            </a:r>
          </a:p>
          <a:p>
            <a:pPr marL="742950" lvl="1" indent="-285750">
              <a:buFont typeface="+mj-lt"/>
              <a:buAutoNum type="arabicPeriod"/>
            </a:pPr>
            <a:r>
              <a:rPr lang="fr-FR" sz="1050" dirty="0"/>
              <a:t>Analyse de sites de restriction et cartes de restriction</a:t>
            </a:r>
          </a:p>
          <a:p>
            <a:r>
              <a:rPr lang="fr-FR" sz="1050" b="1" dirty="0"/>
              <a:t>6. Automatisation et API</a:t>
            </a:r>
            <a:r>
              <a:rPr lang="fr-FR" sz="1050" dirty="0"/>
              <a:t> </a:t>
            </a:r>
          </a:p>
          <a:p>
            <a:pPr marL="742950" lvl="1" indent="-285750">
              <a:buFont typeface="+mj-lt"/>
              <a:buAutoNum type="arabicPeriod"/>
            </a:pPr>
            <a:r>
              <a:rPr lang="fr-FR" sz="1050" dirty="0"/>
              <a:t>API REST complète pour l'automatisation des flux de travail</a:t>
            </a:r>
          </a:p>
          <a:p>
            <a:pPr marL="742950" lvl="1" indent="-285750">
              <a:buFont typeface="+mj-lt"/>
              <a:buAutoNum type="arabicPeriod"/>
            </a:pPr>
            <a:r>
              <a:rPr lang="fr-FR" sz="1050" dirty="0"/>
              <a:t>Intégration avec des scripts Python/R pour l'analyse</a:t>
            </a:r>
          </a:p>
          <a:p>
            <a:pPr marL="742950" lvl="1" indent="-285750">
              <a:buFont typeface="+mj-lt"/>
              <a:buAutoNum type="arabicPeriod"/>
            </a:pPr>
            <a:r>
              <a:rPr lang="fr-FR" sz="1050" dirty="0"/>
              <a:t>Workflows personnalisables avec conditions et approbations</a:t>
            </a:r>
          </a:p>
          <a:p>
            <a:pPr marL="742950" lvl="1" indent="-285750">
              <a:buFont typeface="+mj-lt"/>
              <a:buAutoNum type="arabicPeriod"/>
            </a:pPr>
            <a:r>
              <a:rPr lang="fr-FR" sz="1050" dirty="0"/>
              <a:t>Connexion avec des instruments de laboratoire</a:t>
            </a:r>
          </a:p>
          <a:p>
            <a:pPr>
              <a:buNone/>
            </a:pPr>
            <a:r>
              <a:rPr lang="fr-FR" sz="1050" b="1" dirty="0"/>
              <a:t>Usages spécifiques pour la conception de vaccins ARNm</a:t>
            </a:r>
          </a:p>
          <a:p>
            <a:pPr>
              <a:buFont typeface="Arial" panose="020B0604020202020204" pitchFamily="34" charset="0"/>
              <a:buChar char="•"/>
            </a:pPr>
            <a:r>
              <a:rPr lang="fr-FR" sz="1050" dirty="0"/>
              <a:t>Conception et optimisation des séquences d'ARNm avec analyse des structures secondaires</a:t>
            </a:r>
          </a:p>
          <a:p>
            <a:pPr>
              <a:buFont typeface="Arial" panose="020B0604020202020204" pitchFamily="34" charset="0"/>
              <a:buChar char="•"/>
            </a:pPr>
            <a:r>
              <a:rPr lang="fr-FR" sz="1050" dirty="0"/>
              <a:t>Modélisation des modificateurs nucléosidiques et leurs effets</a:t>
            </a:r>
          </a:p>
          <a:p>
            <a:pPr>
              <a:buFont typeface="Arial" panose="020B0604020202020204" pitchFamily="34" charset="0"/>
              <a:buChar char="•"/>
            </a:pPr>
            <a:r>
              <a:rPr lang="fr-FR" sz="1050" dirty="0"/>
              <a:t>Suivi des versions des constructions pendant le développement</a:t>
            </a:r>
          </a:p>
          <a:p>
            <a:pPr>
              <a:buFont typeface="Arial" panose="020B0604020202020204" pitchFamily="34" charset="0"/>
              <a:buChar char="•"/>
            </a:pPr>
            <a:r>
              <a:rPr lang="fr-FR" sz="1050" dirty="0"/>
              <a:t>Collaboration entre équipes multidisciplinaires (</a:t>
            </a:r>
            <a:r>
              <a:rPr lang="fr-FR" sz="1050" dirty="0" err="1"/>
              <a:t>bioinformatique</a:t>
            </a:r>
            <a:r>
              <a:rPr lang="fr-FR" sz="1050" dirty="0"/>
              <a:t>, immunologie, production)</a:t>
            </a:r>
          </a:p>
          <a:p>
            <a:pPr>
              <a:buFont typeface="Arial" panose="020B0604020202020204" pitchFamily="34" charset="0"/>
              <a:buChar char="•"/>
            </a:pPr>
            <a:r>
              <a:rPr lang="fr-FR" sz="1050" dirty="0"/>
              <a:t>Gestion du pipeline de développement de vaccins de la conception à la production</a:t>
            </a:r>
          </a:p>
          <a:p>
            <a:pPr>
              <a:buFont typeface="Arial" panose="020B0604020202020204" pitchFamily="34" charset="0"/>
              <a:buChar char="•"/>
            </a:pPr>
            <a:endParaRPr lang="fr-FR" sz="1050" dirty="0"/>
          </a:p>
          <a:p>
            <a:pPr algn="l">
              <a:buNone/>
            </a:pPr>
            <a:r>
              <a:rPr lang="fr-FR" sz="1050" b="1" dirty="0"/>
              <a:t>Points forts : </a:t>
            </a:r>
            <a:r>
              <a:rPr lang="fr-FR" sz="1050" dirty="0"/>
              <a:t>Collaboration cloud, intégration laboratoire, API robuste</a:t>
            </a:r>
          </a:p>
          <a:p>
            <a:pPr algn="l"/>
            <a:r>
              <a:rPr lang="fr-FR" sz="1050" b="1" dirty="0"/>
              <a:t>Usage principal : </a:t>
            </a:r>
            <a:r>
              <a:rPr lang="fr-FR" sz="1050" dirty="0"/>
              <a:t>Design avancé et gestion de données biologiques</a:t>
            </a:r>
          </a:p>
          <a:p>
            <a:endParaRPr lang="fr-FR" sz="1050" dirty="0"/>
          </a:p>
        </p:txBody>
      </p:sp>
      <p:pic>
        <p:nvPicPr>
          <p:cNvPr id="15" name="Image 14">
            <a:hlinkClick r:id="rId4"/>
            <a:extLst>
              <a:ext uri="{FF2B5EF4-FFF2-40B4-BE49-F238E27FC236}">
                <a16:creationId xmlns:a16="http://schemas.microsoft.com/office/drawing/2014/main" id="{6167596F-F222-CBAB-58AC-6D318B47C691}"/>
              </a:ext>
            </a:extLst>
          </p:cNvPr>
          <p:cNvPicPr>
            <a:picLocks noChangeAspect="1"/>
          </p:cNvPicPr>
          <p:nvPr/>
        </p:nvPicPr>
        <p:blipFill>
          <a:blip r:embed="rId5"/>
          <a:stretch>
            <a:fillRect/>
          </a:stretch>
        </p:blipFill>
        <p:spPr>
          <a:xfrm>
            <a:off x="7155873" y="4723809"/>
            <a:ext cx="3387436" cy="2058222"/>
          </a:xfrm>
          <a:prstGeom prst="rect">
            <a:avLst/>
          </a:prstGeom>
        </p:spPr>
      </p:pic>
    </p:spTree>
    <p:extLst>
      <p:ext uri="{BB962C8B-B14F-4D97-AF65-F5344CB8AC3E}">
        <p14:creationId xmlns:p14="http://schemas.microsoft.com/office/powerpoint/2010/main" val="1828237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541C0-00AD-405F-9230-2E4A2B66B082}"/>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06449A3F-B473-E0A4-97FD-055FA9E58B0D}"/>
              </a:ext>
            </a:extLst>
          </p:cNvPr>
          <p:cNvPicPr>
            <a:picLocks noChangeAspect="1"/>
          </p:cNvPicPr>
          <p:nvPr/>
        </p:nvPicPr>
        <p:blipFill>
          <a:blip r:embed="rId2"/>
          <a:stretch>
            <a:fillRect/>
          </a:stretch>
        </p:blipFill>
        <p:spPr>
          <a:xfrm>
            <a:off x="3561996" y="0"/>
            <a:ext cx="5068007" cy="885949"/>
          </a:xfrm>
          <a:prstGeom prst="rect">
            <a:avLst/>
          </a:prstGeom>
        </p:spPr>
      </p:pic>
      <p:pic>
        <p:nvPicPr>
          <p:cNvPr id="3" name="Image 2">
            <a:extLst>
              <a:ext uri="{FF2B5EF4-FFF2-40B4-BE49-F238E27FC236}">
                <a16:creationId xmlns:a16="http://schemas.microsoft.com/office/drawing/2014/main" id="{8F67F503-B14A-86FC-1B16-1E4D414489A1}"/>
              </a:ext>
            </a:extLst>
          </p:cNvPr>
          <p:cNvPicPr>
            <a:picLocks noChangeAspect="1"/>
          </p:cNvPicPr>
          <p:nvPr/>
        </p:nvPicPr>
        <p:blipFill>
          <a:blip r:embed="rId3"/>
          <a:stretch>
            <a:fillRect/>
          </a:stretch>
        </p:blipFill>
        <p:spPr>
          <a:xfrm>
            <a:off x="142438" y="829278"/>
            <a:ext cx="5849652" cy="3250886"/>
          </a:xfrm>
          <a:prstGeom prst="rect">
            <a:avLst/>
          </a:prstGeom>
        </p:spPr>
      </p:pic>
      <p:sp>
        <p:nvSpPr>
          <p:cNvPr id="6" name="ZoneTexte 5">
            <a:extLst>
              <a:ext uri="{FF2B5EF4-FFF2-40B4-BE49-F238E27FC236}">
                <a16:creationId xmlns:a16="http://schemas.microsoft.com/office/drawing/2014/main" id="{781F7FC7-B8BB-1CD9-D53C-B0AFA4048A18}"/>
              </a:ext>
            </a:extLst>
          </p:cNvPr>
          <p:cNvSpPr txBox="1"/>
          <p:nvPr/>
        </p:nvSpPr>
        <p:spPr>
          <a:xfrm>
            <a:off x="142438" y="4173463"/>
            <a:ext cx="5849653" cy="2554545"/>
          </a:xfrm>
          <a:prstGeom prst="rect">
            <a:avLst/>
          </a:prstGeom>
          <a:noFill/>
        </p:spPr>
        <p:txBody>
          <a:bodyPr wrap="square">
            <a:spAutoFit/>
          </a:bodyPr>
          <a:lstStyle/>
          <a:p>
            <a:pPr>
              <a:buNone/>
            </a:pPr>
            <a:r>
              <a:rPr lang="fr-FR" sz="1000" b="1" dirty="0"/>
              <a:t>Fonctions principales</a:t>
            </a:r>
          </a:p>
          <a:p>
            <a:pPr>
              <a:buFont typeface="+mj-lt"/>
              <a:buAutoNum type="arabicPeriod"/>
            </a:pPr>
            <a:r>
              <a:rPr lang="fr-FR" sz="1000" b="1" dirty="0"/>
              <a:t>Analyse et alignement de séquences</a:t>
            </a:r>
            <a:r>
              <a:rPr lang="fr-FR" sz="1000" dirty="0"/>
              <a:t> </a:t>
            </a:r>
          </a:p>
          <a:p>
            <a:pPr marL="742950" lvl="1" indent="-285750">
              <a:buFont typeface="+mj-lt"/>
              <a:buAutoNum type="arabicPeriod"/>
            </a:pPr>
            <a:r>
              <a:rPr lang="fr-FR" sz="1000" dirty="0"/>
              <a:t>Alignement de séquences multiples (</a:t>
            </a:r>
            <a:r>
              <a:rPr lang="fr-FR" sz="1000" dirty="0" err="1"/>
              <a:t>ClustalW</a:t>
            </a:r>
            <a:r>
              <a:rPr lang="fr-FR" sz="1000" dirty="0"/>
              <a:t>, MUSCLE, MAFFT)</a:t>
            </a:r>
          </a:p>
          <a:p>
            <a:pPr marL="742950" lvl="1" indent="-285750">
              <a:buFont typeface="+mj-lt"/>
              <a:buAutoNum type="arabicPeriod"/>
            </a:pPr>
            <a:r>
              <a:rPr lang="fr-FR" sz="1000" dirty="0"/>
              <a:t>Visualisation avancée des alignements avec codage couleur</a:t>
            </a:r>
          </a:p>
          <a:p>
            <a:pPr marL="742950" lvl="1" indent="-285750">
              <a:buFont typeface="+mj-lt"/>
              <a:buAutoNum type="arabicPeriod"/>
            </a:pPr>
            <a:r>
              <a:rPr lang="fr-FR" sz="1000" dirty="0"/>
              <a:t>Recherche de motifs et d'homologies</a:t>
            </a:r>
          </a:p>
          <a:p>
            <a:pPr marL="742950" lvl="1" indent="-285750">
              <a:buFont typeface="+mj-lt"/>
              <a:buAutoNum type="arabicPeriod"/>
            </a:pPr>
            <a:r>
              <a:rPr lang="fr-FR" sz="1000" dirty="0"/>
              <a:t>Création et édition d'alignements manuels</a:t>
            </a:r>
          </a:p>
          <a:p>
            <a:pPr>
              <a:buFont typeface="+mj-lt"/>
              <a:buAutoNum type="arabicPeriod"/>
            </a:pPr>
            <a:r>
              <a:rPr lang="fr-FR" sz="1000" b="1" dirty="0"/>
              <a:t>Analyse phylogénétique</a:t>
            </a:r>
            <a:r>
              <a:rPr lang="fr-FR" sz="1000" dirty="0"/>
              <a:t> </a:t>
            </a:r>
          </a:p>
          <a:p>
            <a:pPr marL="742950" lvl="1" indent="-285750">
              <a:buFont typeface="+mj-lt"/>
              <a:buAutoNum type="arabicPeriod"/>
            </a:pPr>
            <a:r>
              <a:rPr lang="fr-FR" sz="1000" dirty="0"/>
              <a:t>Construction d'arbres phylogénétiques (NJ, ML, Bayésien)</a:t>
            </a:r>
          </a:p>
          <a:p>
            <a:pPr marL="742950" lvl="1" indent="-285750">
              <a:buFont typeface="+mj-lt"/>
              <a:buAutoNum type="arabicPeriod"/>
            </a:pPr>
            <a:r>
              <a:rPr lang="fr-FR" sz="1000" dirty="0"/>
              <a:t>Visualisation et annotation des arbres</a:t>
            </a:r>
          </a:p>
          <a:p>
            <a:pPr marL="742950" lvl="1" indent="-285750">
              <a:buFont typeface="+mj-lt"/>
              <a:buAutoNum type="arabicPeriod"/>
            </a:pPr>
            <a:r>
              <a:rPr lang="fr-FR" sz="1000" dirty="0"/>
              <a:t>Analyse de conservation des séquences</a:t>
            </a:r>
          </a:p>
          <a:p>
            <a:pPr marL="742950" lvl="1" indent="-285750">
              <a:buFont typeface="+mj-lt"/>
              <a:buAutoNum type="arabicPeriod"/>
            </a:pPr>
            <a:r>
              <a:rPr lang="fr-FR" sz="1000" dirty="0"/>
              <a:t>Calcul de distances génétiques</a:t>
            </a:r>
          </a:p>
          <a:p>
            <a:pPr>
              <a:buFont typeface="+mj-lt"/>
              <a:buAutoNum type="arabicPeriod"/>
            </a:pPr>
            <a:r>
              <a:rPr lang="fr-FR" sz="1000" b="1" dirty="0"/>
              <a:t>Analyse de séquençage</a:t>
            </a:r>
            <a:r>
              <a:rPr lang="fr-FR" sz="1000" dirty="0"/>
              <a:t> </a:t>
            </a:r>
          </a:p>
          <a:p>
            <a:pPr marL="742950" lvl="1" indent="-285750">
              <a:buFont typeface="+mj-lt"/>
              <a:buAutoNum type="arabicPeriod"/>
            </a:pPr>
            <a:r>
              <a:rPr lang="fr-FR" sz="1000" dirty="0"/>
              <a:t>Assemblage de séquences brutes (de novo et par référence)</a:t>
            </a:r>
          </a:p>
          <a:p>
            <a:pPr marL="742950" lvl="1" indent="-285750">
              <a:buFont typeface="+mj-lt"/>
              <a:buAutoNum type="arabicPeriod"/>
            </a:pPr>
            <a:r>
              <a:rPr lang="fr-FR" sz="1000" dirty="0"/>
              <a:t>Analyse de chromatogrammes</a:t>
            </a:r>
          </a:p>
          <a:p>
            <a:pPr marL="742950" lvl="1" indent="-285750">
              <a:buFont typeface="+mj-lt"/>
              <a:buAutoNum type="arabicPeriod"/>
            </a:pPr>
            <a:r>
              <a:rPr lang="fr-FR" sz="1000" dirty="0"/>
              <a:t>Détection et correction d'erreurs de séquençage</a:t>
            </a:r>
          </a:p>
          <a:p>
            <a:pPr marL="742950" lvl="1" indent="-285750">
              <a:buFont typeface="+mj-lt"/>
              <a:buAutoNum type="arabicPeriod"/>
            </a:pPr>
            <a:r>
              <a:rPr lang="fr-FR" sz="1000" dirty="0"/>
              <a:t>Assemblage de génomes</a:t>
            </a:r>
          </a:p>
        </p:txBody>
      </p:sp>
      <p:sp>
        <p:nvSpPr>
          <p:cNvPr id="10" name="ZoneTexte 9">
            <a:extLst>
              <a:ext uri="{FF2B5EF4-FFF2-40B4-BE49-F238E27FC236}">
                <a16:creationId xmlns:a16="http://schemas.microsoft.com/office/drawing/2014/main" id="{78CC4386-3A8B-9A01-9B7D-C33F0E091385}"/>
              </a:ext>
            </a:extLst>
          </p:cNvPr>
          <p:cNvSpPr txBox="1"/>
          <p:nvPr/>
        </p:nvSpPr>
        <p:spPr>
          <a:xfrm>
            <a:off x="6296891" y="786921"/>
            <a:ext cx="5752670" cy="3485570"/>
          </a:xfrm>
          <a:prstGeom prst="rect">
            <a:avLst/>
          </a:prstGeom>
          <a:noFill/>
        </p:spPr>
        <p:txBody>
          <a:bodyPr wrap="square">
            <a:spAutoFit/>
          </a:bodyPr>
          <a:lstStyle/>
          <a:p>
            <a:r>
              <a:rPr lang="fr-FR" sz="1050" b="1" dirty="0"/>
              <a:t>4. Design moléculaire</a:t>
            </a:r>
            <a:r>
              <a:rPr lang="fr-FR" sz="1050" dirty="0"/>
              <a:t> </a:t>
            </a:r>
          </a:p>
          <a:p>
            <a:pPr marL="742950" lvl="1" indent="-285750">
              <a:buFont typeface="+mj-lt"/>
              <a:buAutoNum type="arabicPeriod"/>
            </a:pPr>
            <a:r>
              <a:rPr lang="fr-FR" sz="1050" dirty="0"/>
              <a:t>Design de </a:t>
            </a:r>
            <a:r>
              <a:rPr lang="fr-FR" sz="1050" dirty="0" err="1"/>
              <a:t>primers</a:t>
            </a:r>
            <a:r>
              <a:rPr lang="fr-FR" sz="1050" dirty="0"/>
              <a:t> et sondes pour PCR/</a:t>
            </a:r>
            <a:r>
              <a:rPr lang="fr-FR" sz="1050" dirty="0" err="1"/>
              <a:t>qPCR</a:t>
            </a:r>
            <a:endParaRPr lang="fr-FR" sz="1050" dirty="0"/>
          </a:p>
          <a:p>
            <a:pPr marL="742950" lvl="1" indent="-285750">
              <a:buFont typeface="+mj-lt"/>
              <a:buAutoNum type="arabicPeriod"/>
            </a:pPr>
            <a:r>
              <a:rPr lang="fr-FR" sz="1050" dirty="0"/>
              <a:t>Planification de clonage et digestive virtuelle</a:t>
            </a:r>
          </a:p>
          <a:p>
            <a:pPr marL="742950" lvl="1" indent="-285750">
              <a:buFont typeface="+mj-lt"/>
              <a:buAutoNum type="arabicPeriod"/>
            </a:pPr>
            <a:r>
              <a:rPr lang="fr-FR" sz="1050" dirty="0"/>
              <a:t>Clonage in silico avec vérification des cadres de lecture</a:t>
            </a:r>
          </a:p>
          <a:p>
            <a:pPr marL="742950" lvl="1" indent="-285750">
              <a:buFont typeface="+mj-lt"/>
              <a:buAutoNum type="arabicPeriod"/>
            </a:pPr>
            <a:r>
              <a:rPr lang="fr-FR" sz="1050" dirty="0"/>
              <a:t>Design de constructions avec visualisation des jonctions</a:t>
            </a:r>
          </a:p>
          <a:p>
            <a:r>
              <a:rPr lang="fr-FR" sz="1050" b="1" dirty="0"/>
              <a:t>5. Analyse structurale</a:t>
            </a:r>
            <a:r>
              <a:rPr lang="fr-FR" sz="1050" dirty="0"/>
              <a:t> </a:t>
            </a:r>
          </a:p>
          <a:p>
            <a:pPr marL="742950" lvl="1" indent="-285750">
              <a:buFont typeface="+mj-lt"/>
              <a:buAutoNum type="arabicPeriod"/>
            </a:pPr>
            <a:r>
              <a:rPr lang="fr-FR" sz="1050" dirty="0"/>
              <a:t>Prédiction de structures secondaires d'ARN/ADN</a:t>
            </a:r>
          </a:p>
          <a:p>
            <a:pPr marL="742950" lvl="1" indent="-285750">
              <a:buFont typeface="+mj-lt"/>
              <a:buAutoNum type="arabicPeriod"/>
            </a:pPr>
            <a:r>
              <a:rPr lang="fr-FR" sz="1050" dirty="0"/>
              <a:t>Analyse des repliements et stabilité (ΔG)</a:t>
            </a:r>
          </a:p>
          <a:p>
            <a:pPr marL="742950" lvl="1" indent="-285750">
              <a:buFont typeface="+mj-lt"/>
              <a:buAutoNum type="arabicPeriod"/>
            </a:pPr>
            <a:r>
              <a:rPr lang="fr-FR" sz="1050" dirty="0"/>
              <a:t>Visualisation des épingles à cheveux et autres motifs</a:t>
            </a:r>
          </a:p>
          <a:p>
            <a:pPr marL="742950" lvl="1" indent="-285750">
              <a:buFont typeface="+mj-lt"/>
              <a:buAutoNum type="arabicPeriod"/>
            </a:pPr>
            <a:r>
              <a:rPr lang="fr-FR" sz="1050" dirty="0"/>
              <a:t>Détection des problèmes structuraux pour l'expression</a:t>
            </a:r>
          </a:p>
          <a:p>
            <a:r>
              <a:rPr lang="fr-FR" sz="1050" b="1" dirty="0"/>
              <a:t>6. Gestion de bases de données biologiques</a:t>
            </a:r>
            <a:r>
              <a:rPr lang="fr-FR" sz="1050" dirty="0"/>
              <a:t> </a:t>
            </a:r>
          </a:p>
          <a:p>
            <a:pPr marL="742950" lvl="1" indent="-285750">
              <a:buFont typeface="+mj-lt"/>
              <a:buAutoNum type="arabicPeriod"/>
            </a:pPr>
            <a:r>
              <a:rPr lang="fr-FR" sz="1050" dirty="0"/>
              <a:t>Importation directe depuis </a:t>
            </a:r>
            <a:r>
              <a:rPr lang="fr-FR" sz="1050" dirty="0" err="1"/>
              <a:t>GenBank</a:t>
            </a:r>
            <a:r>
              <a:rPr lang="fr-FR" sz="1050" dirty="0"/>
              <a:t>, NCBI, ENA</a:t>
            </a:r>
          </a:p>
          <a:p>
            <a:pPr marL="742950" lvl="1" indent="-285750">
              <a:buFont typeface="+mj-lt"/>
              <a:buAutoNum type="arabicPeriod"/>
            </a:pPr>
            <a:r>
              <a:rPr lang="fr-FR" sz="1050" dirty="0"/>
              <a:t>Organisation et classification des séquences</a:t>
            </a:r>
          </a:p>
          <a:p>
            <a:pPr marL="742950" lvl="1" indent="-285750">
              <a:buFont typeface="+mj-lt"/>
              <a:buAutoNum type="arabicPeriod"/>
            </a:pPr>
            <a:r>
              <a:rPr lang="fr-FR" sz="1050" dirty="0"/>
              <a:t>Recherche avancée dans les collections de séquences</a:t>
            </a:r>
          </a:p>
          <a:p>
            <a:pPr marL="742950" lvl="1" indent="-285750">
              <a:buFont typeface="+mj-lt"/>
              <a:buAutoNum type="arabicPeriod"/>
            </a:pPr>
            <a:r>
              <a:rPr lang="fr-FR" sz="1050" dirty="0"/>
              <a:t>Annotation automatique basée sur des références</a:t>
            </a:r>
          </a:p>
          <a:p>
            <a:pPr>
              <a:buNone/>
            </a:pPr>
            <a:r>
              <a:rPr lang="fr-FR" sz="1050" b="1" dirty="0"/>
              <a:t>Usages spécifiques pour la conception de vaccins ARNm</a:t>
            </a:r>
          </a:p>
          <a:p>
            <a:pPr>
              <a:buFont typeface="Arial" panose="020B0604020202020204" pitchFamily="34" charset="0"/>
              <a:buChar char="•"/>
            </a:pPr>
            <a:r>
              <a:rPr lang="fr-FR" sz="1050" dirty="0"/>
              <a:t>Analyse comparative des séquences virales pour identifier les cibles vaccinales</a:t>
            </a:r>
          </a:p>
          <a:p>
            <a:pPr>
              <a:buFont typeface="Arial" panose="020B0604020202020204" pitchFamily="34" charset="0"/>
              <a:buChar char="•"/>
            </a:pPr>
            <a:r>
              <a:rPr lang="fr-FR" sz="1050" dirty="0"/>
              <a:t>Alignement de variants pour identifier les régions conservées</a:t>
            </a:r>
          </a:p>
          <a:p>
            <a:pPr>
              <a:buFont typeface="Arial" panose="020B0604020202020204" pitchFamily="34" charset="0"/>
              <a:buChar char="•"/>
            </a:pPr>
            <a:r>
              <a:rPr lang="fr-FR" sz="1050" dirty="0"/>
              <a:t>Analyse phylogénétique pour suivre l'évolution virale</a:t>
            </a:r>
          </a:p>
          <a:p>
            <a:pPr>
              <a:buFont typeface="Arial" panose="020B0604020202020204" pitchFamily="34" charset="0"/>
              <a:buChar char="•"/>
            </a:pPr>
            <a:r>
              <a:rPr lang="fr-FR" sz="1050" dirty="0"/>
              <a:t>Prédiction des structures secondaires d'ARNm critiques</a:t>
            </a:r>
          </a:p>
          <a:p>
            <a:pPr>
              <a:buFont typeface="Arial" panose="020B0604020202020204" pitchFamily="34" charset="0"/>
              <a:buChar char="•"/>
            </a:pPr>
            <a:r>
              <a:rPr lang="fr-FR" sz="1050" dirty="0"/>
              <a:t>Conception d'oligonucléotides pour la vérification et l'amplification des constructions</a:t>
            </a:r>
          </a:p>
        </p:txBody>
      </p:sp>
      <p:sp>
        <p:nvSpPr>
          <p:cNvPr id="13" name="ZoneTexte 12">
            <a:extLst>
              <a:ext uri="{FF2B5EF4-FFF2-40B4-BE49-F238E27FC236}">
                <a16:creationId xmlns:a16="http://schemas.microsoft.com/office/drawing/2014/main" id="{18E63FAD-73E8-7057-2764-CFC80ED83D4F}"/>
              </a:ext>
            </a:extLst>
          </p:cNvPr>
          <p:cNvSpPr txBox="1"/>
          <p:nvPr/>
        </p:nvSpPr>
        <p:spPr>
          <a:xfrm>
            <a:off x="5022273" y="4188851"/>
            <a:ext cx="7169727" cy="2700739"/>
          </a:xfrm>
          <a:prstGeom prst="rect">
            <a:avLst/>
          </a:prstGeom>
          <a:noFill/>
        </p:spPr>
        <p:txBody>
          <a:bodyPr wrap="square">
            <a:spAutoFit/>
          </a:bodyPr>
          <a:lstStyle/>
          <a:p>
            <a:r>
              <a:rPr lang="fr-FR" sz="1200" b="1" dirty="0"/>
              <a:t>Comparaison et complémentarité </a:t>
            </a:r>
          </a:p>
          <a:p>
            <a:r>
              <a:rPr lang="fr-FR" sz="1050" b="1" dirty="0"/>
              <a:t>Forces de </a:t>
            </a:r>
            <a:r>
              <a:rPr lang="fr-FR" sz="1050" b="1" dirty="0" err="1"/>
              <a:t>Benchling</a:t>
            </a:r>
            <a:r>
              <a:rPr lang="fr-FR" sz="1050" b="1" dirty="0"/>
              <a:t> </a:t>
            </a:r>
          </a:p>
          <a:p>
            <a:r>
              <a:rPr lang="fr-FR" sz="1050" dirty="0"/>
              <a:t>Interface cloud moderne avec collaboration en temps réel</a:t>
            </a:r>
          </a:p>
          <a:p>
            <a:r>
              <a:rPr lang="fr-FR" sz="1050" dirty="0"/>
              <a:t>Gestion de données et de workflow intégrée</a:t>
            </a:r>
          </a:p>
          <a:p>
            <a:r>
              <a:rPr lang="fr-FR" sz="1050" dirty="0"/>
              <a:t>API robuste et </a:t>
            </a:r>
            <a:r>
              <a:rPr lang="fr-FR" sz="1050" dirty="0" err="1"/>
              <a:t>extensibilitéTraçabilité</a:t>
            </a:r>
            <a:r>
              <a:rPr lang="fr-FR" sz="1050" dirty="0"/>
              <a:t> complète et conformité réglementaire</a:t>
            </a:r>
          </a:p>
          <a:p>
            <a:r>
              <a:rPr lang="fr-FR" sz="1050" dirty="0"/>
              <a:t>Idéal pour les équipes multidisciplinaires et distribuées</a:t>
            </a:r>
          </a:p>
          <a:p>
            <a:r>
              <a:rPr lang="fr-FR" sz="1050" b="1" dirty="0"/>
              <a:t>Forces de </a:t>
            </a:r>
            <a:r>
              <a:rPr lang="fr-FR" sz="1050" b="1" dirty="0" err="1"/>
              <a:t>Geneious</a:t>
            </a:r>
            <a:endParaRPr lang="fr-FR" sz="1050" b="1" dirty="0"/>
          </a:p>
          <a:p>
            <a:r>
              <a:rPr lang="fr-FR" sz="1050" dirty="0"/>
              <a:t>Outils puissants d'alignement et d'analyse phylogénétique</a:t>
            </a:r>
          </a:p>
          <a:p>
            <a:r>
              <a:rPr lang="fr-FR" sz="1050" dirty="0"/>
              <a:t>Interface riche pour l'analyse visuelle des séquences</a:t>
            </a:r>
          </a:p>
          <a:p>
            <a:r>
              <a:rPr lang="fr-FR" sz="1050" dirty="0"/>
              <a:t>Gestion efficace des données de séquençage</a:t>
            </a:r>
          </a:p>
          <a:p>
            <a:r>
              <a:rPr lang="fr-FR" sz="1050" dirty="0"/>
              <a:t>Fonctionnalités plus avancées pour l'analyse comparative</a:t>
            </a:r>
          </a:p>
          <a:p>
            <a:r>
              <a:rPr lang="fr-FR" sz="1050" dirty="0"/>
              <a:t>Plus adapté aux analyses approfondies par des </a:t>
            </a:r>
            <a:r>
              <a:rPr lang="fr-FR" sz="1050" dirty="0" err="1"/>
              <a:t>bioinformaticiens</a:t>
            </a:r>
            <a:endParaRPr lang="fr-FR" sz="1050" dirty="0"/>
          </a:p>
          <a:p>
            <a:endParaRPr lang="fr-FR" sz="1050" dirty="0"/>
          </a:p>
          <a:p>
            <a:r>
              <a:rPr lang="fr-FR" sz="1050" dirty="0"/>
              <a:t>Dans le contexte du développement de vaccins ARNm, ces deux plateformes sont souvent utilisées conjointement : </a:t>
            </a:r>
            <a:r>
              <a:rPr lang="fr-FR" sz="1050" dirty="0" err="1"/>
              <a:t>Geneious</a:t>
            </a:r>
            <a:r>
              <a:rPr lang="fr-FR" sz="1050" dirty="0"/>
              <a:t> pour l'analyse comparative approfondie et l'exploration des données de séquences, et </a:t>
            </a:r>
            <a:r>
              <a:rPr lang="fr-FR" sz="1050" dirty="0" err="1"/>
              <a:t>Benchling</a:t>
            </a:r>
            <a:r>
              <a:rPr lang="fr-FR" sz="1050" dirty="0"/>
              <a:t> pour la conception, l'optimisation et la gestion du pipeline de développement des constructions d'ARNm.</a:t>
            </a:r>
            <a:endParaRPr lang="en-US" sz="1050" dirty="0"/>
          </a:p>
        </p:txBody>
      </p:sp>
    </p:spTree>
    <p:extLst>
      <p:ext uri="{BB962C8B-B14F-4D97-AF65-F5344CB8AC3E}">
        <p14:creationId xmlns:p14="http://schemas.microsoft.com/office/powerpoint/2010/main" val="4259784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ADC819-BD18-B9EB-E718-11D470849C01}"/>
              </a:ext>
            </a:extLst>
          </p:cNvPr>
          <p:cNvSpPr/>
          <p:nvPr/>
        </p:nvSpPr>
        <p:spPr>
          <a:xfrm>
            <a:off x="-1" y="-20563"/>
            <a:ext cx="12191999" cy="6858000"/>
          </a:xfrm>
          <a:prstGeom prst="rect">
            <a:avLst/>
          </a:prstGeom>
          <a:solidFill>
            <a:srgbClr val="F1F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3CCEDAE0-F4F8-D929-7FA6-A0D184103C8D}"/>
              </a:ext>
            </a:extLst>
          </p:cNvPr>
          <p:cNvSpPr txBox="1"/>
          <p:nvPr/>
        </p:nvSpPr>
        <p:spPr>
          <a:xfrm>
            <a:off x="352425" y="-20563"/>
            <a:ext cx="11449050" cy="3139321"/>
          </a:xfrm>
          <a:prstGeom prst="rect">
            <a:avLst/>
          </a:prstGeom>
          <a:noFill/>
        </p:spPr>
        <p:txBody>
          <a:bodyPr wrap="square">
            <a:spAutoFit/>
          </a:bodyPr>
          <a:lstStyle/>
          <a:p>
            <a:pPr algn="ctr">
              <a:buNone/>
            </a:pPr>
            <a:r>
              <a:rPr lang="fr-FR" sz="2800" b="1" i="0" dirty="0">
                <a:solidFill>
                  <a:srgbClr val="1E3A8A"/>
                </a:solidFill>
                <a:effectLst/>
                <a:latin typeface="ui-sans-serif"/>
              </a:rPr>
              <a:t>Objectifs et Enjeux</a:t>
            </a:r>
          </a:p>
          <a:p>
            <a:pPr algn="ctr">
              <a:buNone/>
            </a:pPr>
            <a:r>
              <a:rPr lang="fr-FR" sz="2000" b="0" i="1" dirty="0">
                <a:solidFill>
                  <a:srgbClr val="1D4ED8"/>
                </a:solidFill>
                <a:effectLst/>
                <a:latin typeface="ui-sans-serif"/>
              </a:rPr>
              <a:t>"Comment la </a:t>
            </a:r>
            <a:r>
              <a:rPr lang="fr-FR" sz="2000" b="0" i="1" dirty="0" err="1">
                <a:solidFill>
                  <a:srgbClr val="1D4ED8"/>
                </a:solidFill>
                <a:effectLst/>
                <a:latin typeface="ui-sans-serif"/>
              </a:rPr>
              <a:t>bioinformatique</a:t>
            </a:r>
            <a:r>
              <a:rPr lang="fr-FR" sz="2000" b="0" i="1" dirty="0">
                <a:solidFill>
                  <a:srgbClr val="1D4ED8"/>
                </a:solidFill>
                <a:effectLst/>
                <a:latin typeface="ui-sans-serif"/>
              </a:rPr>
              <a:t> et la data ont révolutionné notre capacité d'innovation ?« </a:t>
            </a:r>
          </a:p>
          <a:p>
            <a:pPr algn="ctr">
              <a:buNone/>
            </a:pPr>
            <a:endParaRPr lang="fr-FR" sz="2000" b="0" i="1" dirty="0">
              <a:solidFill>
                <a:srgbClr val="1D4ED8"/>
              </a:solidFill>
              <a:effectLst/>
              <a:latin typeface="ui-sans-serif"/>
            </a:endParaRPr>
          </a:p>
          <a:p>
            <a:pPr algn="l">
              <a:buNone/>
            </a:pPr>
            <a:r>
              <a:rPr lang="fr-FR" sz="2000" b="1" i="0" dirty="0">
                <a:solidFill>
                  <a:srgbClr val="1F2937"/>
                </a:solidFill>
                <a:effectLst/>
                <a:latin typeface="ui-sans-serif"/>
              </a:rPr>
              <a:t>Objectifs de la présentation</a:t>
            </a:r>
          </a:p>
          <a:p>
            <a:pPr algn="l">
              <a:buFont typeface="Arial" panose="020B0604020202020204" pitchFamily="34" charset="0"/>
              <a:buChar char="•"/>
            </a:pPr>
            <a:r>
              <a:rPr lang="fr-FR" sz="2000" b="0" i="0" dirty="0">
                <a:solidFill>
                  <a:srgbClr val="374151"/>
                </a:solidFill>
                <a:effectLst/>
                <a:latin typeface="ui-sans-serif"/>
              </a:rPr>
              <a:t>Comprendre l'intégration des outils bio-informatiques dans la recherche clinique</a:t>
            </a:r>
            <a:endParaRPr lang="fr-FR" sz="2000" b="0" i="0" dirty="0">
              <a:solidFill>
                <a:srgbClr val="030712"/>
              </a:solidFill>
              <a:effectLst/>
              <a:latin typeface="ui-sans-serif"/>
            </a:endParaRPr>
          </a:p>
          <a:p>
            <a:pPr algn="l">
              <a:spcBef>
                <a:spcPts val="1200"/>
              </a:spcBef>
              <a:buFont typeface="Arial" panose="020B0604020202020204" pitchFamily="34" charset="0"/>
              <a:buChar char="•"/>
            </a:pPr>
            <a:r>
              <a:rPr lang="fr-FR" sz="2000" b="0" i="0" dirty="0">
                <a:solidFill>
                  <a:srgbClr val="374151"/>
                </a:solidFill>
                <a:effectLst/>
                <a:latin typeface="ui-sans-serif"/>
              </a:rPr>
              <a:t>Analyser la corrélation entre innovation technologique et impact financier</a:t>
            </a:r>
            <a:endParaRPr lang="fr-FR" sz="2000" b="0" i="0" dirty="0">
              <a:solidFill>
                <a:srgbClr val="030712"/>
              </a:solidFill>
              <a:effectLst/>
              <a:latin typeface="ui-sans-serif"/>
            </a:endParaRPr>
          </a:p>
          <a:p>
            <a:pPr algn="l">
              <a:spcBef>
                <a:spcPts val="1200"/>
              </a:spcBef>
              <a:buFont typeface="Arial" panose="020B0604020202020204" pitchFamily="34" charset="0"/>
              <a:buChar char="•"/>
            </a:pPr>
            <a:r>
              <a:rPr lang="fr-FR" sz="2000" b="0" i="0" dirty="0">
                <a:solidFill>
                  <a:srgbClr val="374151"/>
                </a:solidFill>
                <a:effectLst/>
                <a:latin typeface="ui-sans-serif"/>
              </a:rPr>
              <a:t>Identifier les technologies transférables à d'autres domaines de la biologie industrielle</a:t>
            </a:r>
            <a:endParaRPr lang="fr-FR" sz="2000" b="0" i="0" dirty="0">
              <a:solidFill>
                <a:srgbClr val="030712"/>
              </a:solidFill>
              <a:effectLst/>
              <a:latin typeface="ui-sans-serif"/>
            </a:endParaRPr>
          </a:p>
          <a:p>
            <a:pPr algn="l">
              <a:spcBef>
                <a:spcPts val="1200"/>
              </a:spcBef>
              <a:buFont typeface="Arial" panose="020B0604020202020204" pitchFamily="34" charset="0"/>
              <a:buChar char="•"/>
            </a:pPr>
            <a:r>
              <a:rPr lang="fr-FR" sz="2000" b="0" i="0" dirty="0">
                <a:solidFill>
                  <a:srgbClr val="374151"/>
                </a:solidFill>
                <a:effectLst/>
                <a:latin typeface="ui-sans-serif"/>
              </a:rPr>
              <a:t>Explorer les applications futures pour les ingénieurs en biotechnologie</a:t>
            </a:r>
            <a:endParaRPr lang="fr-FR" sz="2000" b="0" i="0" dirty="0">
              <a:solidFill>
                <a:srgbClr val="030712"/>
              </a:solidFill>
              <a:effectLst/>
              <a:latin typeface="ui-sans-serif"/>
            </a:endParaRPr>
          </a:p>
        </p:txBody>
      </p:sp>
      <p:graphicFrame>
        <p:nvGraphicFramePr>
          <p:cNvPr id="11" name="Diagramme 10">
            <a:extLst>
              <a:ext uri="{FF2B5EF4-FFF2-40B4-BE49-F238E27FC236}">
                <a16:creationId xmlns:a16="http://schemas.microsoft.com/office/drawing/2014/main" id="{431CC00A-2C1A-A44E-1F9A-08AF5A4B9A49}"/>
              </a:ext>
            </a:extLst>
          </p:cNvPr>
          <p:cNvGraphicFramePr/>
          <p:nvPr>
            <p:extLst>
              <p:ext uri="{D42A27DB-BD31-4B8C-83A1-F6EECF244321}">
                <p14:modId xmlns:p14="http://schemas.microsoft.com/office/powerpoint/2010/main" val="410792360"/>
              </p:ext>
            </p:extLst>
          </p:nvPr>
        </p:nvGraphicFramePr>
        <p:xfrm>
          <a:off x="3159125" y="3203624"/>
          <a:ext cx="5778500" cy="3034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ZoneTexte 11">
            <a:extLst>
              <a:ext uri="{FF2B5EF4-FFF2-40B4-BE49-F238E27FC236}">
                <a16:creationId xmlns:a16="http://schemas.microsoft.com/office/drawing/2014/main" id="{057809B9-C301-3E01-30C1-7E964602CAF3}"/>
              </a:ext>
            </a:extLst>
          </p:cNvPr>
          <p:cNvSpPr txBox="1"/>
          <p:nvPr/>
        </p:nvSpPr>
        <p:spPr>
          <a:xfrm>
            <a:off x="3800475" y="4444663"/>
            <a:ext cx="1533525" cy="369332"/>
          </a:xfrm>
          <a:prstGeom prst="rect">
            <a:avLst/>
          </a:prstGeom>
          <a:noFill/>
        </p:spPr>
        <p:txBody>
          <a:bodyPr wrap="square" rtlCol="0">
            <a:spAutoFit/>
          </a:bodyPr>
          <a:lstStyle/>
          <a:p>
            <a:r>
              <a:rPr lang="fr-FR" dirty="0"/>
              <a:t>Accélération</a:t>
            </a:r>
          </a:p>
        </p:txBody>
      </p:sp>
      <p:sp>
        <p:nvSpPr>
          <p:cNvPr id="13" name="ZoneTexte 12">
            <a:extLst>
              <a:ext uri="{FF2B5EF4-FFF2-40B4-BE49-F238E27FC236}">
                <a16:creationId xmlns:a16="http://schemas.microsoft.com/office/drawing/2014/main" id="{C9B4A70D-35CD-C3DE-C377-8C4BCB0D2443}"/>
              </a:ext>
            </a:extLst>
          </p:cNvPr>
          <p:cNvSpPr txBox="1"/>
          <p:nvPr/>
        </p:nvSpPr>
        <p:spPr>
          <a:xfrm>
            <a:off x="5329237" y="6253444"/>
            <a:ext cx="1533525" cy="369332"/>
          </a:xfrm>
          <a:prstGeom prst="rect">
            <a:avLst/>
          </a:prstGeom>
          <a:noFill/>
        </p:spPr>
        <p:txBody>
          <a:bodyPr wrap="square" rtlCol="0">
            <a:spAutoFit/>
          </a:bodyPr>
          <a:lstStyle/>
          <a:p>
            <a:r>
              <a:rPr lang="fr-FR" dirty="0"/>
              <a:t>Valorisation</a:t>
            </a:r>
          </a:p>
        </p:txBody>
      </p:sp>
      <p:sp>
        <p:nvSpPr>
          <p:cNvPr id="14" name="ZoneTexte 13">
            <a:extLst>
              <a:ext uri="{FF2B5EF4-FFF2-40B4-BE49-F238E27FC236}">
                <a16:creationId xmlns:a16="http://schemas.microsoft.com/office/drawing/2014/main" id="{8EC58169-C147-00D5-FA7C-3410ADCD53AB}"/>
              </a:ext>
            </a:extLst>
          </p:cNvPr>
          <p:cNvSpPr txBox="1"/>
          <p:nvPr/>
        </p:nvSpPr>
        <p:spPr>
          <a:xfrm>
            <a:off x="6777037" y="4444663"/>
            <a:ext cx="1862138" cy="369332"/>
          </a:xfrm>
          <a:prstGeom prst="rect">
            <a:avLst/>
          </a:prstGeom>
          <a:noFill/>
        </p:spPr>
        <p:txBody>
          <a:bodyPr wrap="square" rtlCol="0">
            <a:spAutoFit/>
          </a:bodyPr>
          <a:lstStyle/>
          <a:p>
            <a:r>
              <a:rPr lang="fr-FR" dirty="0"/>
              <a:t>Investissements</a:t>
            </a:r>
          </a:p>
        </p:txBody>
      </p:sp>
      <p:cxnSp>
        <p:nvCxnSpPr>
          <p:cNvPr id="16" name="Connecteur droit avec flèche 15">
            <a:extLst>
              <a:ext uri="{FF2B5EF4-FFF2-40B4-BE49-F238E27FC236}">
                <a16:creationId xmlns:a16="http://schemas.microsoft.com/office/drawing/2014/main" id="{8176F7F9-B11A-E177-AF1F-DC714F7FE423}"/>
              </a:ext>
            </a:extLst>
          </p:cNvPr>
          <p:cNvCxnSpPr/>
          <p:nvPr/>
        </p:nvCxnSpPr>
        <p:spPr>
          <a:xfrm>
            <a:off x="4562475" y="4813995"/>
            <a:ext cx="342900" cy="662880"/>
          </a:xfrm>
          <a:prstGeom prst="straightConnector1">
            <a:avLst/>
          </a:prstGeom>
          <a:ln>
            <a:solidFill>
              <a:srgbClr val="2C2EA2"/>
            </a:solidFill>
            <a:tailEnd type="triangle"/>
          </a:ln>
        </p:spPr>
        <p:style>
          <a:lnRef idx="2">
            <a:schemeClr val="accent4"/>
          </a:lnRef>
          <a:fillRef idx="0">
            <a:schemeClr val="accent4"/>
          </a:fillRef>
          <a:effectRef idx="1">
            <a:schemeClr val="accent4"/>
          </a:effectRef>
          <a:fontRef idx="minor">
            <a:schemeClr val="tx1"/>
          </a:fontRef>
        </p:style>
      </p:cxnSp>
      <p:cxnSp>
        <p:nvCxnSpPr>
          <p:cNvPr id="18" name="Connecteur droit avec flèche 17">
            <a:extLst>
              <a:ext uri="{FF2B5EF4-FFF2-40B4-BE49-F238E27FC236}">
                <a16:creationId xmlns:a16="http://schemas.microsoft.com/office/drawing/2014/main" id="{C5D9DF02-4BFC-38B4-4574-0DBA58EA7E4D}"/>
              </a:ext>
            </a:extLst>
          </p:cNvPr>
          <p:cNvCxnSpPr/>
          <p:nvPr/>
        </p:nvCxnSpPr>
        <p:spPr>
          <a:xfrm flipV="1">
            <a:off x="4524375" y="4000500"/>
            <a:ext cx="1085850" cy="444163"/>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0" name="Connecteur droit avec flèche 19">
            <a:extLst>
              <a:ext uri="{FF2B5EF4-FFF2-40B4-BE49-F238E27FC236}">
                <a16:creationId xmlns:a16="http://schemas.microsoft.com/office/drawing/2014/main" id="{78C41256-CF33-AC86-4FFC-1318FA5A9868}"/>
              </a:ext>
            </a:extLst>
          </p:cNvPr>
          <p:cNvCxnSpPr>
            <a:cxnSpLocks/>
          </p:cNvCxnSpPr>
          <p:nvPr/>
        </p:nvCxnSpPr>
        <p:spPr>
          <a:xfrm flipH="1" flipV="1">
            <a:off x="6478587" y="3933825"/>
            <a:ext cx="1227138" cy="510838"/>
          </a:xfrm>
          <a:prstGeom prst="straightConnector1">
            <a:avLst/>
          </a:prstGeom>
          <a:ln>
            <a:solidFill>
              <a:srgbClr val="A02B93"/>
            </a:solidFill>
            <a:tailEnd type="triangle"/>
          </a:ln>
        </p:spPr>
        <p:style>
          <a:lnRef idx="2">
            <a:schemeClr val="accent1"/>
          </a:lnRef>
          <a:fillRef idx="0">
            <a:schemeClr val="accent1"/>
          </a:fillRef>
          <a:effectRef idx="1">
            <a:schemeClr val="accent1"/>
          </a:effectRef>
          <a:fontRef idx="minor">
            <a:schemeClr val="tx1"/>
          </a:fontRef>
        </p:style>
      </p:cxnSp>
      <p:cxnSp>
        <p:nvCxnSpPr>
          <p:cNvPr id="23" name="Connecteur droit avec flèche 22">
            <a:extLst>
              <a:ext uri="{FF2B5EF4-FFF2-40B4-BE49-F238E27FC236}">
                <a16:creationId xmlns:a16="http://schemas.microsoft.com/office/drawing/2014/main" id="{F90460F5-E0FA-BB32-4D62-90F9270142AB}"/>
              </a:ext>
            </a:extLst>
          </p:cNvPr>
          <p:cNvCxnSpPr>
            <a:cxnSpLocks/>
          </p:cNvCxnSpPr>
          <p:nvPr/>
        </p:nvCxnSpPr>
        <p:spPr>
          <a:xfrm flipH="1">
            <a:off x="7162800" y="4813995"/>
            <a:ext cx="542925" cy="662880"/>
          </a:xfrm>
          <a:prstGeom prst="straightConnector1">
            <a:avLst/>
          </a:prstGeom>
          <a:ln>
            <a:solidFill>
              <a:srgbClr val="4EA72E"/>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necteur droit avec flèche 25">
            <a:extLst>
              <a:ext uri="{FF2B5EF4-FFF2-40B4-BE49-F238E27FC236}">
                <a16:creationId xmlns:a16="http://schemas.microsoft.com/office/drawing/2014/main" id="{826B7811-46A7-E2CC-B61B-A6C39CA0B0D2}"/>
              </a:ext>
            </a:extLst>
          </p:cNvPr>
          <p:cNvCxnSpPr/>
          <p:nvPr/>
        </p:nvCxnSpPr>
        <p:spPr>
          <a:xfrm flipV="1">
            <a:off x="6862762" y="6238084"/>
            <a:ext cx="112713" cy="191291"/>
          </a:xfrm>
          <a:prstGeom prst="straightConnector1">
            <a:avLst/>
          </a:prstGeom>
          <a:ln>
            <a:solidFill>
              <a:srgbClr val="4EA72E"/>
            </a:solidFill>
            <a:tailEnd type="triangle"/>
          </a:ln>
        </p:spPr>
        <p:style>
          <a:lnRef idx="2">
            <a:schemeClr val="accent1"/>
          </a:lnRef>
          <a:fillRef idx="0">
            <a:schemeClr val="accent1"/>
          </a:fillRef>
          <a:effectRef idx="1">
            <a:schemeClr val="accent1"/>
          </a:effectRef>
          <a:fontRef idx="minor">
            <a:schemeClr val="tx1"/>
          </a:fontRef>
        </p:style>
      </p:cxnSp>
      <p:cxnSp>
        <p:nvCxnSpPr>
          <p:cNvPr id="28" name="Connecteur droit avec flèche 27">
            <a:extLst>
              <a:ext uri="{FF2B5EF4-FFF2-40B4-BE49-F238E27FC236}">
                <a16:creationId xmlns:a16="http://schemas.microsoft.com/office/drawing/2014/main" id="{7BB11E9B-2A6F-E96D-5D9E-21F841C82DE6}"/>
              </a:ext>
            </a:extLst>
          </p:cNvPr>
          <p:cNvCxnSpPr>
            <a:stCxn id="13" idx="1"/>
          </p:cNvCxnSpPr>
          <p:nvPr/>
        </p:nvCxnSpPr>
        <p:spPr>
          <a:xfrm flipH="1" flipV="1">
            <a:off x="5200650" y="6238084"/>
            <a:ext cx="128587" cy="200026"/>
          </a:xfrm>
          <a:prstGeom prst="straightConnector1">
            <a:avLst/>
          </a:prstGeom>
          <a:ln>
            <a:solidFill>
              <a:srgbClr val="2C2EA2"/>
            </a:solidFill>
            <a:tailEnd type="triangle"/>
          </a:ln>
        </p:spPr>
        <p:style>
          <a:lnRef idx="2">
            <a:schemeClr val="accent1"/>
          </a:lnRef>
          <a:fillRef idx="0">
            <a:schemeClr val="accent1"/>
          </a:fillRef>
          <a:effectRef idx="1">
            <a:schemeClr val="accent1"/>
          </a:effectRef>
          <a:fontRef idx="minor">
            <a:schemeClr val="tx1"/>
          </a:fontRef>
        </p:style>
      </p:cxnSp>
      <p:sp>
        <p:nvSpPr>
          <p:cNvPr id="30" name="ZoneTexte 29">
            <a:extLst>
              <a:ext uri="{FF2B5EF4-FFF2-40B4-BE49-F238E27FC236}">
                <a16:creationId xmlns:a16="http://schemas.microsoft.com/office/drawing/2014/main" id="{7C8F829A-9348-D9D5-F28B-E597B2CE6BA5}"/>
              </a:ext>
            </a:extLst>
          </p:cNvPr>
          <p:cNvSpPr txBox="1"/>
          <p:nvPr/>
        </p:nvSpPr>
        <p:spPr>
          <a:xfrm>
            <a:off x="729666" y="5624712"/>
            <a:ext cx="3629025" cy="923330"/>
          </a:xfrm>
          <a:prstGeom prst="rect">
            <a:avLst/>
          </a:prstGeom>
          <a:noFill/>
        </p:spPr>
        <p:txBody>
          <a:bodyPr wrap="square">
            <a:spAutoFit/>
          </a:bodyPr>
          <a:lstStyle/>
          <a:p>
            <a:r>
              <a:rPr lang="fr-FR" b="1" i="0" dirty="0">
                <a:solidFill>
                  <a:schemeClr val="accent2">
                    <a:lumMod val="75000"/>
                  </a:schemeClr>
                </a:solidFill>
                <a:effectLst/>
                <a:latin typeface="ui-sans-serif"/>
              </a:rPr>
              <a:t>Point clé EBI :</a:t>
            </a:r>
            <a:r>
              <a:rPr lang="fr-FR" b="0" i="0" dirty="0">
                <a:solidFill>
                  <a:schemeClr val="accent2">
                    <a:lumMod val="75000"/>
                  </a:schemeClr>
                </a:solidFill>
                <a:effectLst/>
                <a:latin typeface="ui-sans-serif"/>
              </a:rPr>
              <a:t> Importance pour les ingénieurs en biologie industrielle de maîtriser cette triple dimension</a:t>
            </a:r>
            <a:endParaRPr lang="fr-FR" dirty="0">
              <a:solidFill>
                <a:schemeClr val="accent2">
                  <a:lumMod val="75000"/>
                </a:schemeClr>
              </a:solidFill>
            </a:endParaRPr>
          </a:p>
        </p:txBody>
      </p:sp>
      <p:pic>
        <p:nvPicPr>
          <p:cNvPr id="32" name="Graphique 31" descr="Personne avec une idée contour">
            <a:extLst>
              <a:ext uri="{FF2B5EF4-FFF2-40B4-BE49-F238E27FC236}">
                <a16:creationId xmlns:a16="http://schemas.microsoft.com/office/drawing/2014/main" id="{79877906-7162-5A1D-05A3-BFAED70C1C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713" y="5715000"/>
            <a:ext cx="723110" cy="723110"/>
          </a:xfrm>
          <a:prstGeom prst="rect">
            <a:avLst/>
          </a:prstGeom>
        </p:spPr>
      </p:pic>
      <p:pic>
        <p:nvPicPr>
          <p:cNvPr id="34" name="Graphique 33" descr="Silhouette de Bouddha contour">
            <a:extLst>
              <a:ext uri="{FF2B5EF4-FFF2-40B4-BE49-F238E27FC236}">
                <a16:creationId xmlns:a16="http://schemas.microsoft.com/office/drawing/2014/main" id="{D9082FC1-5D85-F4B2-BB68-DF7EAECCA6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41974" y="5678655"/>
            <a:ext cx="538444" cy="538444"/>
          </a:xfrm>
          <a:prstGeom prst="rect">
            <a:avLst/>
          </a:prstGeom>
        </p:spPr>
      </p:pic>
      <p:sp>
        <p:nvSpPr>
          <p:cNvPr id="35" name="ZoneTexte 34">
            <a:extLst>
              <a:ext uri="{FF2B5EF4-FFF2-40B4-BE49-F238E27FC236}">
                <a16:creationId xmlns:a16="http://schemas.microsoft.com/office/drawing/2014/main" id="{7EA78225-CB09-C65B-D3A3-1619FF5C4645}"/>
              </a:ext>
            </a:extLst>
          </p:cNvPr>
          <p:cNvSpPr txBox="1"/>
          <p:nvPr/>
        </p:nvSpPr>
        <p:spPr>
          <a:xfrm>
            <a:off x="8901695" y="5624712"/>
            <a:ext cx="3099805" cy="646331"/>
          </a:xfrm>
          <a:prstGeom prst="rect">
            <a:avLst/>
          </a:prstGeom>
          <a:noFill/>
        </p:spPr>
        <p:txBody>
          <a:bodyPr wrap="square">
            <a:spAutoFit/>
          </a:bodyPr>
          <a:lstStyle/>
          <a:p>
            <a:r>
              <a:rPr lang="fr-FR" b="1" i="0" dirty="0">
                <a:solidFill>
                  <a:schemeClr val="accent2">
                    <a:lumMod val="75000"/>
                  </a:schemeClr>
                </a:solidFill>
                <a:effectLst/>
                <a:latin typeface="ui-sans-serif"/>
              </a:rPr>
              <a:t>Anecdote :</a:t>
            </a:r>
            <a:r>
              <a:rPr lang="fr-FR" b="0" i="0" dirty="0">
                <a:solidFill>
                  <a:schemeClr val="accent2">
                    <a:lumMod val="75000"/>
                  </a:schemeClr>
                </a:solidFill>
                <a:effectLst/>
                <a:latin typeface="ui-sans-serif"/>
              </a:rPr>
              <a:t> Le business model de la médecine de précision</a:t>
            </a:r>
            <a:endParaRPr lang="fr-FR" dirty="0">
              <a:solidFill>
                <a:schemeClr val="accent2">
                  <a:lumMod val="75000"/>
                </a:schemeClr>
              </a:solidFill>
            </a:endParaRPr>
          </a:p>
        </p:txBody>
      </p:sp>
    </p:spTree>
    <p:extLst>
      <p:ext uri="{BB962C8B-B14F-4D97-AF65-F5344CB8AC3E}">
        <p14:creationId xmlns:p14="http://schemas.microsoft.com/office/powerpoint/2010/main" val="4165452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E45022E-5EC3-BE65-BE19-9F841EDF70FF}"/>
              </a:ext>
            </a:extLst>
          </p:cNvPr>
          <p:cNvPicPr>
            <a:picLocks noChangeAspect="1"/>
          </p:cNvPicPr>
          <p:nvPr/>
        </p:nvPicPr>
        <p:blipFill>
          <a:blip r:embed="rId2"/>
          <a:stretch>
            <a:fillRect/>
          </a:stretch>
        </p:blipFill>
        <p:spPr>
          <a:xfrm>
            <a:off x="0" y="-49633"/>
            <a:ext cx="12192000" cy="4671265"/>
          </a:xfrm>
          <a:prstGeom prst="rect">
            <a:avLst/>
          </a:prstGeom>
        </p:spPr>
      </p:pic>
      <p:pic>
        <p:nvPicPr>
          <p:cNvPr id="7" name="Image 6">
            <a:extLst>
              <a:ext uri="{FF2B5EF4-FFF2-40B4-BE49-F238E27FC236}">
                <a16:creationId xmlns:a16="http://schemas.microsoft.com/office/drawing/2014/main" id="{36470460-3883-201F-560B-45F878FDC7CE}"/>
              </a:ext>
            </a:extLst>
          </p:cNvPr>
          <p:cNvPicPr>
            <a:picLocks noChangeAspect="1"/>
          </p:cNvPicPr>
          <p:nvPr/>
        </p:nvPicPr>
        <p:blipFill>
          <a:blip r:embed="rId3"/>
          <a:stretch>
            <a:fillRect/>
          </a:stretch>
        </p:blipFill>
        <p:spPr>
          <a:xfrm>
            <a:off x="3616926" y="3505201"/>
            <a:ext cx="3304309" cy="3352800"/>
          </a:xfrm>
          <a:prstGeom prst="rect">
            <a:avLst/>
          </a:prstGeom>
        </p:spPr>
      </p:pic>
      <p:pic>
        <p:nvPicPr>
          <p:cNvPr id="10" name="Image 9">
            <a:extLst>
              <a:ext uri="{FF2B5EF4-FFF2-40B4-BE49-F238E27FC236}">
                <a16:creationId xmlns:a16="http://schemas.microsoft.com/office/drawing/2014/main" id="{87747548-98D5-F928-0AE7-10A05C230D5F}"/>
              </a:ext>
            </a:extLst>
          </p:cNvPr>
          <p:cNvPicPr>
            <a:picLocks noChangeAspect="1"/>
          </p:cNvPicPr>
          <p:nvPr/>
        </p:nvPicPr>
        <p:blipFill>
          <a:blip r:embed="rId4"/>
          <a:stretch>
            <a:fillRect/>
          </a:stretch>
        </p:blipFill>
        <p:spPr>
          <a:xfrm>
            <a:off x="6921235" y="3505200"/>
            <a:ext cx="5219764" cy="2916382"/>
          </a:xfrm>
          <a:prstGeom prst="rect">
            <a:avLst/>
          </a:prstGeom>
        </p:spPr>
      </p:pic>
      <p:sp>
        <p:nvSpPr>
          <p:cNvPr id="12" name="ZoneTexte 11">
            <a:extLst>
              <a:ext uri="{FF2B5EF4-FFF2-40B4-BE49-F238E27FC236}">
                <a16:creationId xmlns:a16="http://schemas.microsoft.com/office/drawing/2014/main" id="{0789DDBA-FDFA-09CE-EB05-8F7EBE69359F}"/>
              </a:ext>
            </a:extLst>
          </p:cNvPr>
          <p:cNvSpPr txBox="1"/>
          <p:nvPr/>
        </p:nvSpPr>
        <p:spPr>
          <a:xfrm>
            <a:off x="6946736" y="6421582"/>
            <a:ext cx="5219764" cy="553998"/>
          </a:xfrm>
          <a:prstGeom prst="rect">
            <a:avLst/>
          </a:prstGeom>
          <a:noFill/>
        </p:spPr>
        <p:txBody>
          <a:bodyPr wrap="square">
            <a:spAutoFit/>
          </a:bodyPr>
          <a:lstStyle/>
          <a:p>
            <a:r>
              <a:rPr lang="fr-FR" sz="1000" dirty="0"/>
              <a:t>La maîtrise des structures d'ARN développée pour les vaccins trouve des applications directes dans l'optimisation des biocatalyseurs et systèmes de contrôle moléculaire industriels.</a:t>
            </a:r>
            <a:endParaRPr lang="en-US" sz="1000" dirty="0"/>
          </a:p>
        </p:txBody>
      </p:sp>
    </p:spTree>
    <p:extLst>
      <p:ext uri="{BB962C8B-B14F-4D97-AF65-F5344CB8AC3E}">
        <p14:creationId xmlns:p14="http://schemas.microsoft.com/office/powerpoint/2010/main" val="2277538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1448B2-70DE-98F6-075E-5815299CD09C}"/>
              </a:ext>
            </a:extLst>
          </p:cNvPr>
          <p:cNvPicPr>
            <a:picLocks noChangeAspect="1"/>
          </p:cNvPicPr>
          <p:nvPr/>
        </p:nvPicPr>
        <p:blipFill>
          <a:blip r:embed="rId2"/>
          <a:stretch>
            <a:fillRect/>
          </a:stretch>
        </p:blipFill>
        <p:spPr>
          <a:xfrm>
            <a:off x="3170569" y="0"/>
            <a:ext cx="5601482" cy="800212"/>
          </a:xfrm>
          <a:prstGeom prst="rect">
            <a:avLst/>
          </a:prstGeom>
        </p:spPr>
      </p:pic>
      <p:pic>
        <p:nvPicPr>
          <p:cNvPr id="7" name="Image 6">
            <a:hlinkClick r:id="rId3"/>
            <a:extLst>
              <a:ext uri="{FF2B5EF4-FFF2-40B4-BE49-F238E27FC236}">
                <a16:creationId xmlns:a16="http://schemas.microsoft.com/office/drawing/2014/main" id="{6CCE570D-2BF1-81F5-47A8-3CD2C19FDF68}"/>
              </a:ext>
            </a:extLst>
          </p:cNvPr>
          <p:cNvPicPr>
            <a:picLocks noChangeAspect="1"/>
          </p:cNvPicPr>
          <p:nvPr/>
        </p:nvPicPr>
        <p:blipFill>
          <a:blip r:embed="rId4"/>
          <a:stretch>
            <a:fillRect/>
          </a:stretch>
        </p:blipFill>
        <p:spPr>
          <a:xfrm>
            <a:off x="135107" y="852054"/>
            <a:ext cx="4663424" cy="2269091"/>
          </a:xfrm>
          <a:prstGeom prst="rect">
            <a:avLst/>
          </a:prstGeom>
        </p:spPr>
      </p:pic>
      <p:pic>
        <p:nvPicPr>
          <p:cNvPr id="9" name="Image 8">
            <a:hlinkClick r:id="rId5"/>
            <a:extLst>
              <a:ext uri="{FF2B5EF4-FFF2-40B4-BE49-F238E27FC236}">
                <a16:creationId xmlns:a16="http://schemas.microsoft.com/office/drawing/2014/main" id="{1DF6FB34-4E37-B01F-FC76-3CD3CA40F12F}"/>
              </a:ext>
            </a:extLst>
          </p:cNvPr>
          <p:cNvPicPr>
            <a:picLocks noChangeAspect="1"/>
          </p:cNvPicPr>
          <p:nvPr/>
        </p:nvPicPr>
        <p:blipFill>
          <a:blip r:embed="rId6"/>
          <a:stretch>
            <a:fillRect/>
          </a:stretch>
        </p:blipFill>
        <p:spPr>
          <a:xfrm>
            <a:off x="9412670" y="822817"/>
            <a:ext cx="2068188" cy="2327564"/>
          </a:xfrm>
          <a:prstGeom prst="rect">
            <a:avLst/>
          </a:prstGeom>
        </p:spPr>
      </p:pic>
      <p:pic>
        <p:nvPicPr>
          <p:cNvPr id="11" name="Image 10">
            <a:extLst>
              <a:ext uri="{FF2B5EF4-FFF2-40B4-BE49-F238E27FC236}">
                <a16:creationId xmlns:a16="http://schemas.microsoft.com/office/drawing/2014/main" id="{9354AFCC-0767-560E-A0CF-D913121F862D}"/>
              </a:ext>
            </a:extLst>
          </p:cNvPr>
          <p:cNvPicPr>
            <a:picLocks noChangeAspect="1"/>
          </p:cNvPicPr>
          <p:nvPr/>
        </p:nvPicPr>
        <p:blipFill>
          <a:blip r:embed="rId7"/>
          <a:stretch>
            <a:fillRect/>
          </a:stretch>
        </p:blipFill>
        <p:spPr>
          <a:xfrm>
            <a:off x="4798531" y="800212"/>
            <a:ext cx="4611857" cy="1783660"/>
          </a:xfrm>
          <a:prstGeom prst="rect">
            <a:avLst/>
          </a:prstGeom>
        </p:spPr>
      </p:pic>
      <p:pic>
        <p:nvPicPr>
          <p:cNvPr id="13" name="Image 12">
            <a:extLst>
              <a:ext uri="{FF2B5EF4-FFF2-40B4-BE49-F238E27FC236}">
                <a16:creationId xmlns:a16="http://schemas.microsoft.com/office/drawing/2014/main" id="{E29116D7-10FF-1EBA-7E2B-7153D9CCEDF6}"/>
              </a:ext>
            </a:extLst>
          </p:cNvPr>
          <p:cNvPicPr>
            <a:picLocks noChangeAspect="1"/>
          </p:cNvPicPr>
          <p:nvPr/>
        </p:nvPicPr>
        <p:blipFill>
          <a:blip r:embed="rId8"/>
          <a:srcRect l="2405" t="1" b="2232"/>
          <a:stretch/>
        </p:blipFill>
        <p:spPr>
          <a:xfrm>
            <a:off x="256309" y="3172988"/>
            <a:ext cx="4918226" cy="2188722"/>
          </a:xfrm>
          <a:prstGeom prst="rect">
            <a:avLst/>
          </a:prstGeom>
        </p:spPr>
      </p:pic>
      <p:pic>
        <p:nvPicPr>
          <p:cNvPr id="15" name="Image 14">
            <a:extLst>
              <a:ext uri="{FF2B5EF4-FFF2-40B4-BE49-F238E27FC236}">
                <a16:creationId xmlns:a16="http://schemas.microsoft.com/office/drawing/2014/main" id="{38B5AC9A-D7E6-12AE-087B-ADF660C20BF5}"/>
              </a:ext>
            </a:extLst>
          </p:cNvPr>
          <p:cNvPicPr>
            <a:picLocks noChangeAspect="1"/>
          </p:cNvPicPr>
          <p:nvPr/>
        </p:nvPicPr>
        <p:blipFill>
          <a:blip r:embed="rId9"/>
          <a:srcRect l="2948" t="5355" b="2775"/>
          <a:stretch/>
        </p:blipFill>
        <p:spPr>
          <a:xfrm>
            <a:off x="6719455" y="3707621"/>
            <a:ext cx="4761403" cy="1654089"/>
          </a:xfrm>
          <a:prstGeom prst="rect">
            <a:avLst/>
          </a:prstGeom>
        </p:spPr>
      </p:pic>
      <p:pic>
        <p:nvPicPr>
          <p:cNvPr id="17" name="Image 16">
            <a:extLst>
              <a:ext uri="{FF2B5EF4-FFF2-40B4-BE49-F238E27FC236}">
                <a16:creationId xmlns:a16="http://schemas.microsoft.com/office/drawing/2014/main" id="{05FD9831-2D5E-4033-3B9D-68E49996DC93}"/>
              </a:ext>
            </a:extLst>
          </p:cNvPr>
          <p:cNvPicPr>
            <a:picLocks noChangeAspect="1"/>
          </p:cNvPicPr>
          <p:nvPr/>
        </p:nvPicPr>
        <p:blipFill>
          <a:blip r:embed="rId10"/>
          <a:srcRect l="455" t="4345" r="455" b="4790"/>
          <a:stretch/>
        </p:blipFill>
        <p:spPr>
          <a:xfrm>
            <a:off x="55418" y="5479473"/>
            <a:ext cx="12081164" cy="1378527"/>
          </a:xfrm>
          <a:prstGeom prst="rect">
            <a:avLst/>
          </a:prstGeom>
        </p:spPr>
      </p:pic>
      <p:pic>
        <p:nvPicPr>
          <p:cNvPr id="19" name="Image 18">
            <a:extLst>
              <a:ext uri="{FF2B5EF4-FFF2-40B4-BE49-F238E27FC236}">
                <a16:creationId xmlns:a16="http://schemas.microsoft.com/office/drawing/2014/main" id="{70971055-EFD6-C9FF-E24D-3F77437CABE2}"/>
              </a:ext>
            </a:extLst>
          </p:cNvPr>
          <p:cNvPicPr>
            <a:picLocks noChangeAspect="1"/>
          </p:cNvPicPr>
          <p:nvPr/>
        </p:nvPicPr>
        <p:blipFill>
          <a:blip r:embed="rId11"/>
          <a:stretch>
            <a:fillRect/>
          </a:stretch>
        </p:blipFill>
        <p:spPr>
          <a:xfrm>
            <a:off x="5936292" y="520918"/>
            <a:ext cx="4346306" cy="6069625"/>
          </a:xfrm>
          <a:prstGeom prst="rect">
            <a:avLst/>
          </a:prstGeom>
        </p:spPr>
      </p:pic>
    </p:spTree>
    <p:extLst>
      <p:ext uri="{BB962C8B-B14F-4D97-AF65-F5344CB8AC3E}">
        <p14:creationId xmlns:p14="http://schemas.microsoft.com/office/powerpoint/2010/main" val="341323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52E7769-15F1-BB3B-032B-4B8CD4B9DB64}"/>
              </a:ext>
            </a:extLst>
          </p:cNvPr>
          <p:cNvPicPr>
            <a:picLocks noChangeAspect="1"/>
          </p:cNvPicPr>
          <p:nvPr/>
        </p:nvPicPr>
        <p:blipFill>
          <a:blip r:embed="rId2"/>
          <a:stretch>
            <a:fillRect/>
          </a:stretch>
        </p:blipFill>
        <p:spPr>
          <a:xfrm>
            <a:off x="178270" y="0"/>
            <a:ext cx="11835460" cy="6858000"/>
          </a:xfrm>
          <a:prstGeom prst="rect">
            <a:avLst/>
          </a:prstGeom>
        </p:spPr>
      </p:pic>
    </p:spTree>
    <p:extLst>
      <p:ext uri="{BB962C8B-B14F-4D97-AF65-F5344CB8AC3E}">
        <p14:creationId xmlns:p14="http://schemas.microsoft.com/office/powerpoint/2010/main" val="560864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47450F5-0FC8-26FE-1AD1-C8A8411B47DC}"/>
              </a:ext>
            </a:extLst>
          </p:cNvPr>
          <p:cNvPicPr>
            <a:picLocks noChangeAspect="1"/>
          </p:cNvPicPr>
          <p:nvPr/>
        </p:nvPicPr>
        <p:blipFill>
          <a:blip r:embed="rId2"/>
          <a:stretch>
            <a:fillRect/>
          </a:stretch>
        </p:blipFill>
        <p:spPr>
          <a:xfrm>
            <a:off x="3439013" y="0"/>
            <a:ext cx="5410955" cy="790685"/>
          </a:xfrm>
          <a:prstGeom prst="rect">
            <a:avLst/>
          </a:prstGeom>
        </p:spPr>
      </p:pic>
      <p:pic>
        <p:nvPicPr>
          <p:cNvPr id="7" name="Image 6">
            <a:extLst>
              <a:ext uri="{FF2B5EF4-FFF2-40B4-BE49-F238E27FC236}">
                <a16:creationId xmlns:a16="http://schemas.microsoft.com/office/drawing/2014/main" id="{760B785A-3C94-1B31-F309-CFF506923C31}"/>
              </a:ext>
            </a:extLst>
          </p:cNvPr>
          <p:cNvPicPr>
            <a:picLocks noChangeAspect="1"/>
          </p:cNvPicPr>
          <p:nvPr/>
        </p:nvPicPr>
        <p:blipFill>
          <a:blip r:embed="rId3"/>
          <a:stretch>
            <a:fillRect/>
          </a:stretch>
        </p:blipFill>
        <p:spPr>
          <a:xfrm>
            <a:off x="0" y="739194"/>
            <a:ext cx="12192000" cy="3398412"/>
          </a:xfrm>
          <a:prstGeom prst="rect">
            <a:avLst/>
          </a:prstGeom>
        </p:spPr>
      </p:pic>
      <p:pic>
        <p:nvPicPr>
          <p:cNvPr id="9" name="Image 8">
            <a:extLst>
              <a:ext uri="{FF2B5EF4-FFF2-40B4-BE49-F238E27FC236}">
                <a16:creationId xmlns:a16="http://schemas.microsoft.com/office/drawing/2014/main" id="{67C5CE76-049C-15A6-7C54-B458340DEFA7}"/>
              </a:ext>
            </a:extLst>
          </p:cNvPr>
          <p:cNvPicPr>
            <a:picLocks noChangeAspect="1"/>
          </p:cNvPicPr>
          <p:nvPr/>
        </p:nvPicPr>
        <p:blipFill>
          <a:blip r:embed="rId4"/>
          <a:stretch>
            <a:fillRect/>
          </a:stretch>
        </p:blipFill>
        <p:spPr>
          <a:xfrm>
            <a:off x="0" y="4137606"/>
            <a:ext cx="12192000" cy="1690290"/>
          </a:xfrm>
          <a:prstGeom prst="rect">
            <a:avLst/>
          </a:prstGeom>
        </p:spPr>
      </p:pic>
      <p:pic>
        <p:nvPicPr>
          <p:cNvPr id="11" name="Image 10">
            <a:extLst>
              <a:ext uri="{FF2B5EF4-FFF2-40B4-BE49-F238E27FC236}">
                <a16:creationId xmlns:a16="http://schemas.microsoft.com/office/drawing/2014/main" id="{FD093DB3-F232-8A1E-B402-DF9373FC7351}"/>
              </a:ext>
            </a:extLst>
          </p:cNvPr>
          <p:cNvPicPr>
            <a:picLocks noChangeAspect="1"/>
          </p:cNvPicPr>
          <p:nvPr/>
        </p:nvPicPr>
        <p:blipFill>
          <a:blip r:embed="rId5"/>
          <a:stretch>
            <a:fillRect/>
          </a:stretch>
        </p:blipFill>
        <p:spPr>
          <a:xfrm>
            <a:off x="0" y="5827896"/>
            <a:ext cx="12192000" cy="769360"/>
          </a:xfrm>
          <a:prstGeom prst="rect">
            <a:avLst/>
          </a:prstGeom>
        </p:spPr>
      </p:pic>
      <p:pic>
        <p:nvPicPr>
          <p:cNvPr id="13" name="Image 12">
            <a:hlinkClick r:id="rId6"/>
            <a:extLst>
              <a:ext uri="{FF2B5EF4-FFF2-40B4-BE49-F238E27FC236}">
                <a16:creationId xmlns:a16="http://schemas.microsoft.com/office/drawing/2014/main" id="{6A0FE62B-F6D8-383A-4B02-C5081D3C4427}"/>
              </a:ext>
            </a:extLst>
          </p:cNvPr>
          <p:cNvPicPr>
            <a:picLocks noChangeAspect="1"/>
          </p:cNvPicPr>
          <p:nvPr/>
        </p:nvPicPr>
        <p:blipFill>
          <a:blip r:embed="rId7"/>
          <a:stretch>
            <a:fillRect/>
          </a:stretch>
        </p:blipFill>
        <p:spPr>
          <a:xfrm>
            <a:off x="7997912" y="739194"/>
            <a:ext cx="3577559" cy="2087615"/>
          </a:xfrm>
          <a:prstGeom prst="rect">
            <a:avLst/>
          </a:prstGeom>
        </p:spPr>
      </p:pic>
    </p:spTree>
    <p:extLst>
      <p:ext uri="{BB962C8B-B14F-4D97-AF65-F5344CB8AC3E}">
        <p14:creationId xmlns:p14="http://schemas.microsoft.com/office/powerpoint/2010/main" val="432822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D8FEFAA-73A2-C5D9-AE3B-F49FC43CBC55}"/>
              </a:ext>
            </a:extLst>
          </p:cNvPr>
          <p:cNvPicPr>
            <a:picLocks noChangeAspect="1"/>
          </p:cNvPicPr>
          <p:nvPr/>
        </p:nvPicPr>
        <p:blipFill>
          <a:blip r:embed="rId2"/>
          <a:stretch>
            <a:fillRect/>
          </a:stretch>
        </p:blipFill>
        <p:spPr>
          <a:xfrm>
            <a:off x="3439013" y="0"/>
            <a:ext cx="5410955" cy="790685"/>
          </a:xfrm>
          <a:prstGeom prst="rect">
            <a:avLst/>
          </a:prstGeom>
        </p:spPr>
      </p:pic>
      <p:pic>
        <p:nvPicPr>
          <p:cNvPr id="6" name="Image 5">
            <a:extLst>
              <a:ext uri="{FF2B5EF4-FFF2-40B4-BE49-F238E27FC236}">
                <a16:creationId xmlns:a16="http://schemas.microsoft.com/office/drawing/2014/main" id="{0563E853-2663-A363-7DBE-2F377D83BAF2}"/>
              </a:ext>
            </a:extLst>
          </p:cNvPr>
          <p:cNvPicPr>
            <a:picLocks noChangeAspect="1"/>
          </p:cNvPicPr>
          <p:nvPr/>
        </p:nvPicPr>
        <p:blipFill>
          <a:blip r:embed="rId3"/>
          <a:srcRect l="2116" b="1988"/>
          <a:stretch/>
        </p:blipFill>
        <p:spPr>
          <a:xfrm>
            <a:off x="221675" y="903802"/>
            <a:ext cx="5706746" cy="2913126"/>
          </a:xfrm>
          <a:prstGeom prst="rect">
            <a:avLst/>
          </a:prstGeom>
        </p:spPr>
      </p:pic>
      <p:pic>
        <p:nvPicPr>
          <p:cNvPr id="8" name="Image 7">
            <a:extLst>
              <a:ext uri="{FF2B5EF4-FFF2-40B4-BE49-F238E27FC236}">
                <a16:creationId xmlns:a16="http://schemas.microsoft.com/office/drawing/2014/main" id="{4CC5ACC8-48AE-403E-60B5-DCE1C8005EDA}"/>
              </a:ext>
            </a:extLst>
          </p:cNvPr>
          <p:cNvPicPr>
            <a:picLocks noChangeAspect="1"/>
          </p:cNvPicPr>
          <p:nvPr/>
        </p:nvPicPr>
        <p:blipFill>
          <a:blip r:embed="rId4"/>
          <a:srcRect l="2116" t="3911" b="2636"/>
          <a:stretch/>
        </p:blipFill>
        <p:spPr>
          <a:xfrm>
            <a:off x="159991" y="4094018"/>
            <a:ext cx="5706746" cy="2341418"/>
          </a:xfrm>
          <a:prstGeom prst="rect">
            <a:avLst/>
          </a:prstGeom>
        </p:spPr>
      </p:pic>
      <p:pic>
        <p:nvPicPr>
          <p:cNvPr id="10" name="Image 9">
            <a:extLst>
              <a:ext uri="{FF2B5EF4-FFF2-40B4-BE49-F238E27FC236}">
                <a16:creationId xmlns:a16="http://schemas.microsoft.com/office/drawing/2014/main" id="{12DE0274-C784-6D20-2C51-1EC0BC0F3C9F}"/>
              </a:ext>
            </a:extLst>
          </p:cNvPr>
          <p:cNvPicPr>
            <a:picLocks noChangeAspect="1"/>
          </p:cNvPicPr>
          <p:nvPr/>
        </p:nvPicPr>
        <p:blipFill>
          <a:blip r:embed="rId5"/>
          <a:srcRect l="1776" t="1963" b="2386"/>
          <a:stretch/>
        </p:blipFill>
        <p:spPr>
          <a:xfrm>
            <a:off x="6263581" y="1447800"/>
            <a:ext cx="5410955" cy="2390934"/>
          </a:xfrm>
          <a:prstGeom prst="rect">
            <a:avLst/>
          </a:prstGeom>
        </p:spPr>
      </p:pic>
    </p:spTree>
    <p:extLst>
      <p:ext uri="{BB962C8B-B14F-4D97-AF65-F5344CB8AC3E}">
        <p14:creationId xmlns:p14="http://schemas.microsoft.com/office/powerpoint/2010/main" val="902371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445160C-63DD-A458-28FB-60FA4269370A}"/>
              </a:ext>
            </a:extLst>
          </p:cNvPr>
          <p:cNvPicPr>
            <a:picLocks noChangeAspect="1"/>
          </p:cNvPicPr>
          <p:nvPr/>
        </p:nvPicPr>
        <p:blipFill>
          <a:blip r:embed="rId2"/>
          <a:stretch>
            <a:fillRect/>
          </a:stretch>
        </p:blipFill>
        <p:spPr>
          <a:xfrm>
            <a:off x="0" y="0"/>
            <a:ext cx="12192000" cy="4296872"/>
          </a:xfrm>
          <a:prstGeom prst="rect">
            <a:avLst/>
          </a:prstGeom>
        </p:spPr>
      </p:pic>
      <p:pic>
        <p:nvPicPr>
          <p:cNvPr id="7" name="Image 6">
            <a:extLst>
              <a:ext uri="{FF2B5EF4-FFF2-40B4-BE49-F238E27FC236}">
                <a16:creationId xmlns:a16="http://schemas.microsoft.com/office/drawing/2014/main" id="{D48E0B29-CA7B-8969-892E-2F4287BCFA92}"/>
              </a:ext>
            </a:extLst>
          </p:cNvPr>
          <p:cNvPicPr>
            <a:picLocks noChangeAspect="1"/>
          </p:cNvPicPr>
          <p:nvPr/>
        </p:nvPicPr>
        <p:blipFill>
          <a:blip r:embed="rId3"/>
          <a:stretch>
            <a:fillRect/>
          </a:stretch>
        </p:blipFill>
        <p:spPr>
          <a:xfrm>
            <a:off x="0" y="4353265"/>
            <a:ext cx="12249440" cy="2109879"/>
          </a:xfrm>
          <a:prstGeom prst="rect">
            <a:avLst/>
          </a:prstGeom>
        </p:spPr>
      </p:pic>
    </p:spTree>
    <p:extLst>
      <p:ext uri="{BB962C8B-B14F-4D97-AF65-F5344CB8AC3E}">
        <p14:creationId xmlns:p14="http://schemas.microsoft.com/office/powerpoint/2010/main" val="3224449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9E331B6-AEE3-DEAA-3763-22120FA20FF8}"/>
              </a:ext>
            </a:extLst>
          </p:cNvPr>
          <p:cNvPicPr>
            <a:picLocks noChangeAspect="1"/>
          </p:cNvPicPr>
          <p:nvPr/>
        </p:nvPicPr>
        <p:blipFill>
          <a:blip r:embed="rId2"/>
          <a:stretch>
            <a:fillRect/>
          </a:stretch>
        </p:blipFill>
        <p:spPr>
          <a:xfrm>
            <a:off x="2679558" y="0"/>
            <a:ext cx="6154009" cy="733527"/>
          </a:xfrm>
          <a:prstGeom prst="rect">
            <a:avLst/>
          </a:prstGeom>
        </p:spPr>
      </p:pic>
      <p:pic>
        <p:nvPicPr>
          <p:cNvPr id="7" name="Image 6">
            <a:extLst>
              <a:ext uri="{FF2B5EF4-FFF2-40B4-BE49-F238E27FC236}">
                <a16:creationId xmlns:a16="http://schemas.microsoft.com/office/drawing/2014/main" id="{8821B478-68BF-0096-F957-DFA6A5C40DE3}"/>
              </a:ext>
            </a:extLst>
          </p:cNvPr>
          <p:cNvPicPr>
            <a:picLocks noChangeAspect="1"/>
          </p:cNvPicPr>
          <p:nvPr/>
        </p:nvPicPr>
        <p:blipFill>
          <a:blip r:embed="rId3"/>
          <a:stretch>
            <a:fillRect/>
          </a:stretch>
        </p:blipFill>
        <p:spPr>
          <a:xfrm>
            <a:off x="76464" y="794568"/>
            <a:ext cx="5929482" cy="3324698"/>
          </a:xfrm>
          <a:prstGeom prst="rect">
            <a:avLst/>
          </a:prstGeom>
        </p:spPr>
      </p:pic>
      <p:pic>
        <p:nvPicPr>
          <p:cNvPr id="13" name="Image 12">
            <a:extLst>
              <a:ext uri="{FF2B5EF4-FFF2-40B4-BE49-F238E27FC236}">
                <a16:creationId xmlns:a16="http://schemas.microsoft.com/office/drawing/2014/main" id="{C7A4FD66-AC8D-7EBC-2B04-BBC4200D0327}"/>
              </a:ext>
            </a:extLst>
          </p:cNvPr>
          <p:cNvPicPr>
            <a:picLocks noChangeAspect="1"/>
          </p:cNvPicPr>
          <p:nvPr/>
        </p:nvPicPr>
        <p:blipFill>
          <a:blip r:embed="rId4"/>
          <a:stretch>
            <a:fillRect/>
          </a:stretch>
        </p:blipFill>
        <p:spPr>
          <a:xfrm>
            <a:off x="76464" y="4331804"/>
            <a:ext cx="5929482" cy="2355168"/>
          </a:xfrm>
          <a:prstGeom prst="rect">
            <a:avLst/>
          </a:prstGeom>
        </p:spPr>
      </p:pic>
      <p:pic>
        <p:nvPicPr>
          <p:cNvPr id="15" name="Image 14">
            <a:extLst>
              <a:ext uri="{FF2B5EF4-FFF2-40B4-BE49-F238E27FC236}">
                <a16:creationId xmlns:a16="http://schemas.microsoft.com/office/drawing/2014/main" id="{0F9479C3-B743-4E63-A98A-5E119FF130DE}"/>
              </a:ext>
            </a:extLst>
          </p:cNvPr>
          <p:cNvPicPr>
            <a:picLocks noChangeAspect="1"/>
          </p:cNvPicPr>
          <p:nvPr/>
        </p:nvPicPr>
        <p:blipFill>
          <a:blip r:embed="rId5"/>
          <a:stretch>
            <a:fillRect/>
          </a:stretch>
        </p:blipFill>
        <p:spPr>
          <a:xfrm>
            <a:off x="6232019" y="794568"/>
            <a:ext cx="5960832" cy="4414741"/>
          </a:xfrm>
          <a:prstGeom prst="rect">
            <a:avLst/>
          </a:prstGeom>
        </p:spPr>
      </p:pic>
      <p:grpSp>
        <p:nvGrpSpPr>
          <p:cNvPr id="25" name="Groupe 24">
            <a:extLst>
              <a:ext uri="{FF2B5EF4-FFF2-40B4-BE49-F238E27FC236}">
                <a16:creationId xmlns:a16="http://schemas.microsoft.com/office/drawing/2014/main" id="{DB0457B8-1896-22EA-B6DC-F55AFEE26554}"/>
              </a:ext>
            </a:extLst>
          </p:cNvPr>
          <p:cNvGrpSpPr/>
          <p:nvPr/>
        </p:nvGrpSpPr>
        <p:grpSpPr>
          <a:xfrm>
            <a:off x="6324600" y="1964749"/>
            <a:ext cx="5687292" cy="3244559"/>
            <a:chOff x="6324600" y="1964749"/>
            <a:chExt cx="5687292" cy="3244559"/>
          </a:xfrm>
        </p:grpSpPr>
        <p:sp>
          <p:nvSpPr>
            <p:cNvPr id="17" name="Rectangle 16">
              <a:extLst>
                <a:ext uri="{FF2B5EF4-FFF2-40B4-BE49-F238E27FC236}">
                  <a16:creationId xmlns:a16="http://schemas.microsoft.com/office/drawing/2014/main" id="{DD564577-FA8A-43CA-40E9-BFD6CA65689F}"/>
                </a:ext>
              </a:extLst>
            </p:cNvPr>
            <p:cNvSpPr/>
            <p:nvPr/>
          </p:nvSpPr>
          <p:spPr>
            <a:xfrm>
              <a:off x="6324600" y="1977737"/>
              <a:ext cx="2701637" cy="547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492BD4-BE73-4107-D689-837C5EF21BDC}"/>
                </a:ext>
              </a:extLst>
            </p:cNvPr>
            <p:cNvSpPr/>
            <p:nvPr/>
          </p:nvSpPr>
          <p:spPr>
            <a:xfrm>
              <a:off x="6324600" y="2822864"/>
              <a:ext cx="2701637" cy="547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81B20F-DF60-15FD-DF11-AC199F5167A3}"/>
                </a:ext>
              </a:extLst>
            </p:cNvPr>
            <p:cNvSpPr/>
            <p:nvPr/>
          </p:nvSpPr>
          <p:spPr>
            <a:xfrm>
              <a:off x="6324600" y="3742459"/>
              <a:ext cx="2701637" cy="547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09EA6CE-3DAB-B0B1-C578-81831E7A351F}"/>
                </a:ext>
              </a:extLst>
            </p:cNvPr>
            <p:cNvSpPr/>
            <p:nvPr/>
          </p:nvSpPr>
          <p:spPr>
            <a:xfrm>
              <a:off x="6324600" y="4662054"/>
              <a:ext cx="2701637" cy="547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357794F-FEAA-12AD-8552-DACC9687463A}"/>
                </a:ext>
              </a:extLst>
            </p:cNvPr>
            <p:cNvSpPr/>
            <p:nvPr/>
          </p:nvSpPr>
          <p:spPr>
            <a:xfrm>
              <a:off x="9310255" y="1964749"/>
              <a:ext cx="2701637" cy="547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2B7569C-8045-2CE5-6AEA-923818D79F58}"/>
                </a:ext>
              </a:extLst>
            </p:cNvPr>
            <p:cNvSpPr/>
            <p:nvPr/>
          </p:nvSpPr>
          <p:spPr>
            <a:xfrm>
              <a:off x="9310255" y="2822864"/>
              <a:ext cx="2701637" cy="547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ACD2D47-0846-9A62-71FB-E80279E0A9C0}"/>
                </a:ext>
              </a:extLst>
            </p:cNvPr>
            <p:cNvSpPr/>
            <p:nvPr/>
          </p:nvSpPr>
          <p:spPr>
            <a:xfrm>
              <a:off x="9310255" y="3742459"/>
              <a:ext cx="2701637" cy="547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8A94C04-A05A-CF43-58D4-921D87BEC656}"/>
                </a:ext>
              </a:extLst>
            </p:cNvPr>
            <p:cNvSpPr/>
            <p:nvPr/>
          </p:nvSpPr>
          <p:spPr>
            <a:xfrm>
              <a:off x="9310255" y="4662054"/>
              <a:ext cx="2701637" cy="547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203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76206D3-2CD1-A79E-1307-4CDE90366A34}"/>
              </a:ext>
            </a:extLst>
          </p:cNvPr>
          <p:cNvPicPr>
            <a:picLocks noChangeAspect="1"/>
          </p:cNvPicPr>
          <p:nvPr/>
        </p:nvPicPr>
        <p:blipFill>
          <a:blip r:embed="rId2"/>
          <a:stretch>
            <a:fillRect/>
          </a:stretch>
        </p:blipFill>
        <p:spPr>
          <a:xfrm>
            <a:off x="3662861" y="0"/>
            <a:ext cx="5268060" cy="733527"/>
          </a:xfrm>
          <a:prstGeom prst="rect">
            <a:avLst/>
          </a:prstGeom>
        </p:spPr>
      </p:pic>
      <p:pic>
        <p:nvPicPr>
          <p:cNvPr id="7" name="Image 6">
            <a:extLst>
              <a:ext uri="{FF2B5EF4-FFF2-40B4-BE49-F238E27FC236}">
                <a16:creationId xmlns:a16="http://schemas.microsoft.com/office/drawing/2014/main" id="{CB179BC4-7CFB-EF70-BE11-C495ECA35D01}"/>
              </a:ext>
            </a:extLst>
          </p:cNvPr>
          <p:cNvPicPr>
            <a:picLocks noChangeAspect="1"/>
          </p:cNvPicPr>
          <p:nvPr/>
        </p:nvPicPr>
        <p:blipFill>
          <a:blip r:embed="rId3"/>
          <a:stretch>
            <a:fillRect/>
          </a:stretch>
        </p:blipFill>
        <p:spPr>
          <a:xfrm>
            <a:off x="88239" y="790355"/>
            <a:ext cx="5876143" cy="2495659"/>
          </a:xfrm>
          <a:prstGeom prst="rect">
            <a:avLst/>
          </a:prstGeom>
        </p:spPr>
      </p:pic>
      <p:pic>
        <p:nvPicPr>
          <p:cNvPr id="9" name="Image 8">
            <a:extLst>
              <a:ext uri="{FF2B5EF4-FFF2-40B4-BE49-F238E27FC236}">
                <a16:creationId xmlns:a16="http://schemas.microsoft.com/office/drawing/2014/main" id="{0E188C7F-078D-324F-C236-32093357ACD4}"/>
              </a:ext>
            </a:extLst>
          </p:cNvPr>
          <p:cNvPicPr>
            <a:picLocks noChangeAspect="1"/>
          </p:cNvPicPr>
          <p:nvPr/>
        </p:nvPicPr>
        <p:blipFill>
          <a:blip r:embed="rId4"/>
          <a:stretch>
            <a:fillRect/>
          </a:stretch>
        </p:blipFill>
        <p:spPr>
          <a:xfrm>
            <a:off x="88240" y="3692637"/>
            <a:ext cx="5876142" cy="2113859"/>
          </a:xfrm>
          <a:prstGeom prst="rect">
            <a:avLst/>
          </a:prstGeom>
        </p:spPr>
      </p:pic>
      <p:pic>
        <p:nvPicPr>
          <p:cNvPr id="11" name="Image 10">
            <a:extLst>
              <a:ext uri="{FF2B5EF4-FFF2-40B4-BE49-F238E27FC236}">
                <a16:creationId xmlns:a16="http://schemas.microsoft.com/office/drawing/2014/main" id="{85624D3D-92B9-4A6D-E376-E56C7C48DF22}"/>
              </a:ext>
            </a:extLst>
          </p:cNvPr>
          <p:cNvPicPr>
            <a:picLocks noChangeAspect="1"/>
          </p:cNvPicPr>
          <p:nvPr/>
        </p:nvPicPr>
        <p:blipFill>
          <a:blip r:embed="rId5"/>
          <a:stretch>
            <a:fillRect/>
          </a:stretch>
        </p:blipFill>
        <p:spPr>
          <a:xfrm>
            <a:off x="6223661" y="790355"/>
            <a:ext cx="5880100" cy="2845454"/>
          </a:xfrm>
          <a:prstGeom prst="rect">
            <a:avLst/>
          </a:prstGeom>
        </p:spPr>
      </p:pic>
      <p:pic>
        <p:nvPicPr>
          <p:cNvPr id="19" name="Image 18">
            <a:extLst>
              <a:ext uri="{FF2B5EF4-FFF2-40B4-BE49-F238E27FC236}">
                <a16:creationId xmlns:a16="http://schemas.microsoft.com/office/drawing/2014/main" id="{A9D7FDBE-0B41-74FC-E295-C1450C9A85EF}"/>
              </a:ext>
            </a:extLst>
          </p:cNvPr>
          <p:cNvPicPr>
            <a:picLocks noChangeAspect="1"/>
          </p:cNvPicPr>
          <p:nvPr/>
        </p:nvPicPr>
        <p:blipFill>
          <a:blip r:embed="rId6"/>
          <a:stretch>
            <a:fillRect/>
          </a:stretch>
        </p:blipFill>
        <p:spPr>
          <a:xfrm>
            <a:off x="6219702" y="3692637"/>
            <a:ext cx="5880100" cy="2113859"/>
          </a:xfrm>
          <a:prstGeom prst="rect">
            <a:avLst/>
          </a:prstGeom>
        </p:spPr>
      </p:pic>
    </p:spTree>
    <p:extLst>
      <p:ext uri="{BB962C8B-B14F-4D97-AF65-F5344CB8AC3E}">
        <p14:creationId xmlns:p14="http://schemas.microsoft.com/office/powerpoint/2010/main" val="2263054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D23BF45-C2E3-4114-7842-6845AC4C8658}"/>
              </a:ext>
            </a:extLst>
          </p:cNvPr>
          <p:cNvPicPr>
            <a:picLocks noChangeAspect="1"/>
          </p:cNvPicPr>
          <p:nvPr/>
        </p:nvPicPr>
        <p:blipFill>
          <a:blip r:embed="rId2"/>
          <a:stretch>
            <a:fillRect/>
          </a:stretch>
        </p:blipFill>
        <p:spPr>
          <a:xfrm>
            <a:off x="0" y="-117557"/>
            <a:ext cx="12192000" cy="4890239"/>
          </a:xfrm>
          <a:prstGeom prst="rect">
            <a:avLst/>
          </a:prstGeom>
        </p:spPr>
      </p:pic>
      <p:pic>
        <p:nvPicPr>
          <p:cNvPr id="7" name="Image 6">
            <a:extLst>
              <a:ext uri="{FF2B5EF4-FFF2-40B4-BE49-F238E27FC236}">
                <a16:creationId xmlns:a16="http://schemas.microsoft.com/office/drawing/2014/main" id="{CA7172FC-2F22-9A82-543C-87B736959610}"/>
              </a:ext>
            </a:extLst>
          </p:cNvPr>
          <p:cNvPicPr>
            <a:picLocks noChangeAspect="1"/>
          </p:cNvPicPr>
          <p:nvPr/>
        </p:nvPicPr>
        <p:blipFill>
          <a:blip r:embed="rId3"/>
          <a:stretch>
            <a:fillRect/>
          </a:stretch>
        </p:blipFill>
        <p:spPr>
          <a:xfrm>
            <a:off x="80442" y="4681933"/>
            <a:ext cx="5953213" cy="1931183"/>
          </a:xfrm>
          <a:prstGeom prst="rect">
            <a:avLst/>
          </a:prstGeom>
        </p:spPr>
      </p:pic>
      <p:sp>
        <p:nvSpPr>
          <p:cNvPr id="8" name="ZoneTexte 7">
            <a:extLst>
              <a:ext uri="{FF2B5EF4-FFF2-40B4-BE49-F238E27FC236}">
                <a16:creationId xmlns:a16="http://schemas.microsoft.com/office/drawing/2014/main" id="{CE3C65F5-A7A4-5679-B5C7-3E11FFFB4F12}"/>
              </a:ext>
            </a:extLst>
          </p:cNvPr>
          <p:cNvSpPr txBox="1"/>
          <p:nvPr/>
        </p:nvSpPr>
        <p:spPr>
          <a:xfrm>
            <a:off x="6234545" y="5174673"/>
            <a:ext cx="5756564" cy="1323439"/>
          </a:xfrm>
          <a:prstGeom prst="rect">
            <a:avLst/>
          </a:prstGeom>
          <a:noFill/>
        </p:spPr>
        <p:txBody>
          <a:bodyPr wrap="square" rtlCol="0">
            <a:spAutoFit/>
          </a:bodyPr>
          <a:lstStyle/>
          <a:p>
            <a:r>
              <a:rPr lang="fr-FR" sz="1600" dirty="0"/>
              <a:t>Petit « bémol » sur l’utilisation de données « In Silico » ou encore données synthétiques, or « urgences » type pandémie mondiale, les régulateurs sont beaucoup plus circonspects vis-à-vis de ce type de données et exigent une preuve en « double aveugle », données synthétiques VS données réelles.</a:t>
            </a:r>
            <a:endParaRPr lang="en-US" sz="1600" dirty="0"/>
          </a:p>
        </p:txBody>
      </p:sp>
    </p:spTree>
    <p:extLst>
      <p:ext uri="{BB962C8B-B14F-4D97-AF65-F5344CB8AC3E}">
        <p14:creationId xmlns:p14="http://schemas.microsoft.com/office/powerpoint/2010/main" val="3855722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46998-5573-1175-6AC1-9297E61508F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851163B-0666-D34E-D8C2-F1E6ED4C885E}"/>
              </a:ext>
            </a:extLst>
          </p:cNvPr>
          <p:cNvSpPr/>
          <p:nvPr/>
        </p:nvSpPr>
        <p:spPr>
          <a:xfrm>
            <a:off x="0" y="-25361"/>
            <a:ext cx="12192000" cy="69734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ZoneTexte 6">
            <a:extLst>
              <a:ext uri="{FF2B5EF4-FFF2-40B4-BE49-F238E27FC236}">
                <a16:creationId xmlns:a16="http://schemas.microsoft.com/office/drawing/2014/main" id="{585C53D4-2F27-CB93-7AD3-F40DED73ABE0}"/>
              </a:ext>
            </a:extLst>
          </p:cNvPr>
          <p:cNvSpPr txBox="1"/>
          <p:nvPr/>
        </p:nvSpPr>
        <p:spPr>
          <a:xfrm>
            <a:off x="5022710" y="25360"/>
            <a:ext cx="7169290" cy="56015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FFC000"/>
                </a:solidFill>
                <a:effectLst/>
                <a:uLnTx/>
                <a:uFillTx/>
                <a:latin typeface="Technology" pitchFamily="2" charset="0"/>
                <a:ea typeface="+mn-ea"/>
                <a:cs typeface="+mn-cs"/>
              </a:rPr>
              <a:t>J121 à J</a:t>
            </a:r>
            <a:r>
              <a:rPr lang="fr-FR" sz="4800" dirty="0">
                <a:solidFill>
                  <a:srgbClr val="FFC000"/>
                </a:solidFill>
                <a:latin typeface="Technology" pitchFamily="2" charset="0"/>
              </a:rPr>
              <a:t>20</a:t>
            </a:r>
            <a:r>
              <a:rPr kumimoji="0" lang="fr-FR" sz="4800" b="0" i="0" u="none" strike="noStrike" kern="1200" cap="none" spc="0" normalizeH="0" baseline="0" noProof="0" dirty="0">
                <a:ln>
                  <a:noFill/>
                </a:ln>
                <a:solidFill>
                  <a:srgbClr val="FFC000"/>
                </a:solidFill>
                <a:effectLst/>
                <a:uLnTx/>
                <a:uFillTx/>
                <a:latin typeface="Technology" pitchFamily="2" charset="0"/>
                <a:ea typeface="+mn-ea"/>
                <a:cs typeface="+mn-cs"/>
              </a:rPr>
              <a:t>0 : TESTS PRECLINIQUES et LANCEMENT DES ESSAIS CLINIQUES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4800" dirty="0">
              <a:solidFill>
                <a:srgbClr val="FFC000"/>
              </a:solidFill>
              <a:latin typeface="Technology" pitchFamily="2" charset="0"/>
            </a:endParaRPr>
          </a:p>
          <a:p>
            <a:r>
              <a:rPr lang="fr-FR" b="1" dirty="0">
                <a:solidFill>
                  <a:srgbClr val="FF0000"/>
                </a:solidFill>
                <a:latin typeface="Technology" pitchFamily="2" charset="0"/>
              </a:rPr>
              <a:t>16 DECEMBRE 2019 : </a:t>
            </a:r>
            <a:r>
              <a:rPr lang="fr-FR" b="1" dirty="0">
                <a:solidFill>
                  <a:srgbClr val="FFC000"/>
                </a:solidFill>
                <a:latin typeface="Technology" pitchFamily="2" charset="0"/>
              </a:rPr>
              <a:t>PREMIER CAS OFFICIEL DE COVID-19</a:t>
            </a:r>
          </a:p>
          <a:p>
            <a:endParaRPr lang="fr-FR" b="1" dirty="0">
              <a:solidFill>
                <a:srgbClr val="FFC000"/>
              </a:solidFill>
              <a:latin typeface="Technology" pitchFamily="2" charset="0"/>
            </a:endParaRPr>
          </a:p>
          <a:p>
            <a:r>
              <a:rPr lang="fr-FR" b="1" dirty="0">
                <a:solidFill>
                  <a:srgbClr val="FF0000"/>
                </a:solidFill>
                <a:latin typeface="Technology" pitchFamily="2" charset="0"/>
              </a:rPr>
              <a:t>16 JANVIER 2020 : </a:t>
            </a:r>
            <a:r>
              <a:rPr lang="fr-FR" b="1" dirty="0">
                <a:solidFill>
                  <a:srgbClr val="FFC000"/>
                </a:solidFill>
                <a:latin typeface="Technology" pitchFamily="2" charset="0"/>
              </a:rPr>
              <a:t>SEQUENCAGE DE L’ARN DU VIRUS SARS-CoV2</a:t>
            </a:r>
            <a:endParaRPr lang="fr-FR" b="1" dirty="0">
              <a:solidFill>
                <a:srgbClr val="FF0000"/>
              </a:solidFill>
              <a:latin typeface="Technology" pitchFamily="2" charset="0"/>
            </a:endParaRPr>
          </a:p>
          <a:p>
            <a:endParaRPr lang="fr-FR" b="1" dirty="0">
              <a:solidFill>
                <a:srgbClr val="FF0000"/>
              </a:solidFill>
              <a:latin typeface="Technology" pitchFamily="2" charset="0"/>
            </a:endParaRPr>
          </a:p>
          <a:p>
            <a:r>
              <a:rPr lang="fr-FR" b="1" dirty="0">
                <a:solidFill>
                  <a:srgbClr val="FF0000"/>
                </a:solidFill>
                <a:latin typeface="Technology" pitchFamily="2" charset="0"/>
              </a:rPr>
              <a:t>16 Mars 2020 : </a:t>
            </a:r>
            <a:r>
              <a:rPr lang="fr-FR" b="1" dirty="0">
                <a:solidFill>
                  <a:srgbClr val="FFC000"/>
                </a:solidFill>
                <a:latin typeface="Technology" pitchFamily="2" charset="0"/>
              </a:rPr>
              <a:t>DEBUT DES ESSAIS CLINIQUES DU VACCIN A ARNm DE MODERNA</a:t>
            </a:r>
            <a:endParaRPr lang="en-US" dirty="0">
              <a:solidFill>
                <a:srgbClr val="FFC000"/>
              </a:solidFill>
              <a:latin typeface="Technology" pitchFamily="2" charset="0"/>
            </a:endParaRPr>
          </a:p>
          <a:p>
            <a:endParaRPr lang="en-US" sz="1000" b="1" dirty="0">
              <a:solidFill>
                <a:srgbClr val="FFC000"/>
              </a:solidFill>
              <a:latin typeface="Technolog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4800" b="0" i="0" u="none" strike="noStrike" kern="1200" cap="none" spc="0" normalizeH="0" baseline="0" noProof="0" dirty="0">
              <a:ln>
                <a:noFill/>
              </a:ln>
              <a:solidFill>
                <a:srgbClr val="FFC000"/>
              </a:solidFill>
              <a:effectLst/>
              <a:uLnTx/>
              <a:uFillTx/>
              <a:latin typeface="Technolog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C000"/>
              </a:solidFill>
              <a:effectLst/>
              <a:uLnTx/>
              <a:uFillTx/>
              <a:latin typeface="Technology" pitchFamily="2" charset="0"/>
              <a:ea typeface="+mn-ea"/>
              <a:cs typeface="+mn-cs"/>
            </a:endParaRPr>
          </a:p>
        </p:txBody>
      </p:sp>
      <p:pic>
        <p:nvPicPr>
          <p:cNvPr id="5" name="Image 4">
            <a:extLst>
              <a:ext uri="{FF2B5EF4-FFF2-40B4-BE49-F238E27FC236}">
                <a16:creationId xmlns:a16="http://schemas.microsoft.com/office/drawing/2014/main" id="{86046344-0F05-E8A2-FBB0-A61AA57AC7E9}"/>
              </a:ext>
            </a:extLst>
          </p:cNvPr>
          <p:cNvPicPr>
            <a:picLocks noChangeAspect="1"/>
          </p:cNvPicPr>
          <p:nvPr/>
        </p:nvPicPr>
        <p:blipFill>
          <a:blip r:embed="rId2"/>
          <a:stretch>
            <a:fillRect/>
          </a:stretch>
        </p:blipFill>
        <p:spPr>
          <a:xfrm>
            <a:off x="280144" y="206194"/>
            <a:ext cx="4304153" cy="3416770"/>
          </a:xfrm>
          <a:prstGeom prst="rect">
            <a:avLst/>
          </a:prstGeom>
        </p:spPr>
      </p:pic>
      <p:pic>
        <p:nvPicPr>
          <p:cNvPr id="8" name="Image 7">
            <a:extLst>
              <a:ext uri="{FF2B5EF4-FFF2-40B4-BE49-F238E27FC236}">
                <a16:creationId xmlns:a16="http://schemas.microsoft.com/office/drawing/2014/main" id="{1C16CE87-67DD-E5B3-E3F9-8C66192EED97}"/>
              </a:ext>
            </a:extLst>
          </p:cNvPr>
          <p:cNvPicPr>
            <a:picLocks noChangeAspect="1"/>
          </p:cNvPicPr>
          <p:nvPr/>
        </p:nvPicPr>
        <p:blipFill>
          <a:blip r:embed="rId3"/>
          <a:stretch>
            <a:fillRect/>
          </a:stretch>
        </p:blipFill>
        <p:spPr>
          <a:xfrm>
            <a:off x="280144" y="3934691"/>
            <a:ext cx="4280889" cy="2862886"/>
          </a:xfrm>
          <a:prstGeom prst="rect">
            <a:avLst/>
          </a:prstGeom>
        </p:spPr>
      </p:pic>
    </p:spTree>
    <p:extLst>
      <p:ext uri="{BB962C8B-B14F-4D97-AF65-F5344CB8AC3E}">
        <p14:creationId xmlns:p14="http://schemas.microsoft.com/office/powerpoint/2010/main" val="360406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4000"/>
                                  </p:stCondLst>
                                  <p:childTnLst>
                                    <p:set>
                                      <p:cBhvr>
                                        <p:cTn id="9" dur="1" fill="hold">
                                          <p:stCondLst>
                                            <p:cond delay="0"/>
                                          </p:stCondLst>
                                        </p:cTn>
                                        <p:tgtEl>
                                          <p:spTgt spid="7">
                                            <p:txEl>
                                              <p:pRg st="2" end="2"/>
                                            </p:txEl>
                                          </p:spTgt>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grpId="0" nodeType="afterEffect">
                                  <p:stCondLst>
                                    <p:cond delay="600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grpId="0" nodeType="withEffect">
                                  <p:stCondLst>
                                    <p:cond delay="600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dvAuto="200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6486B2-BD61-2399-DF2F-C65A44032643}"/>
              </a:ext>
            </a:extLst>
          </p:cNvPr>
          <p:cNvSpPr/>
          <p:nvPr/>
        </p:nvSpPr>
        <p:spPr>
          <a:xfrm>
            <a:off x="-1" y="-20563"/>
            <a:ext cx="12191999" cy="6858000"/>
          </a:xfrm>
          <a:prstGeom prst="rect">
            <a:avLst/>
          </a:prstGeom>
          <a:solidFill>
            <a:srgbClr val="F1F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11AF7A6A-F988-B037-9ABD-CE33BAD885C0}"/>
              </a:ext>
            </a:extLst>
          </p:cNvPr>
          <p:cNvPicPr>
            <a:picLocks noChangeAspect="1"/>
          </p:cNvPicPr>
          <p:nvPr/>
        </p:nvPicPr>
        <p:blipFill>
          <a:blip r:embed="rId2"/>
          <a:stretch>
            <a:fillRect/>
          </a:stretch>
        </p:blipFill>
        <p:spPr>
          <a:xfrm>
            <a:off x="2399740" y="20563"/>
            <a:ext cx="7973538" cy="2819794"/>
          </a:xfrm>
          <a:prstGeom prst="rect">
            <a:avLst/>
          </a:prstGeom>
        </p:spPr>
      </p:pic>
      <p:pic>
        <p:nvPicPr>
          <p:cNvPr id="8" name="Image 7">
            <a:extLst>
              <a:ext uri="{FF2B5EF4-FFF2-40B4-BE49-F238E27FC236}">
                <a16:creationId xmlns:a16="http://schemas.microsoft.com/office/drawing/2014/main" id="{A92CA232-1E83-81D8-199A-415BC3693540}"/>
              </a:ext>
            </a:extLst>
          </p:cNvPr>
          <p:cNvPicPr>
            <a:picLocks noChangeAspect="1"/>
          </p:cNvPicPr>
          <p:nvPr/>
        </p:nvPicPr>
        <p:blipFill>
          <a:blip r:embed="rId3"/>
          <a:stretch>
            <a:fillRect/>
          </a:stretch>
        </p:blipFill>
        <p:spPr>
          <a:xfrm>
            <a:off x="99220" y="3078482"/>
            <a:ext cx="4965481" cy="1622919"/>
          </a:xfrm>
          <a:prstGeom prst="rect">
            <a:avLst/>
          </a:prstGeom>
        </p:spPr>
      </p:pic>
      <p:pic>
        <p:nvPicPr>
          <p:cNvPr id="10" name="Image 9">
            <a:extLst>
              <a:ext uri="{FF2B5EF4-FFF2-40B4-BE49-F238E27FC236}">
                <a16:creationId xmlns:a16="http://schemas.microsoft.com/office/drawing/2014/main" id="{B747A472-63B2-1F78-70F9-56577588781B}"/>
              </a:ext>
            </a:extLst>
          </p:cNvPr>
          <p:cNvPicPr>
            <a:picLocks noChangeAspect="1"/>
          </p:cNvPicPr>
          <p:nvPr/>
        </p:nvPicPr>
        <p:blipFill>
          <a:blip r:embed="rId4"/>
          <a:stretch>
            <a:fillRect/>
          </a:stretch>
        </p:blipFill>
        <p:spPr>
          <a:xfrm>
            <a:off x="99220" y="5126196"/>
            <a:ext cx="4915460" cy="1105391"/>
          </a:xfrm>
          <a:prstGeom prst="rect">
            <a:avLst/>
          </a:prstGeom>
        </p:spPr>
      </p:pic>
      <p:pic>
        <p:nvPicPr>
          <p:cNvPr id="12" name="Image 11">
            <a:extLst>
              <a:ext uri="{FF2B5EF4-FFF2-40B4-BE49-F238E27FC236}">
                <a16:creationId xmlns:a16="http://schemas.microsoft.com/office/drawing/2014/main" id="{A6B74D6E-C5B4-3B84-76E6-AE9B334C8F17}"/>
              </a:ext>
            </a:extLst>
          </p:cNvPr>
          <p:cNvPicPr>
            <a:picLocks noChangeAspect="1"/>
          </p:cNvPicPr>
          <p:nvPr/>
        </p:nvPicPr>
        <p:blipFill>
          <a:blip r:embed="rId5"/>
          <a:srcRect b="50000"/>
          <a:stretch/>
        </p:blipFill>
        <p:spPr>
          <a:xfrm>
            <a:off x="5114724" y="3078482"/>
            <a:ext cx="3439005" cy="3162742"/>
          </a:xfrm>
          <a:prstGeom prst="rect">
            <a:avLst/>
          </a:prstGeom>
        </p:spPr>
      </p:pic>
      <p:pic>
        <p:nvPicPr>
          <p:cNvPr id="14" name="Image 13">
            <a:extLst>
              <a:ext uri="{FF2B5EF4-FFF2-40B4-BE49-F238E27FC236}">
                <a16:creationId xmlns:a16="http://schemas.microsoft.com/office/drawing/2014/main" id="{13A10AC7-1C24-383A-08E5-356969962165}"/>
              </a:ext>
            </a:extLst>
          </p:cNvPr>
          <p:cNvPicPr>
            <a:picLocks noChangeAspect="1"/>
          </p:cNvPicPr>
          <p:nvPr/>
        </p:nvPicPr>
        <p:blipFill>
          <a:blip r:embed="rId5"/>
          <a:srcRect t="50152"/>
          <a:stretch/>
        </p:blipFill>
        <p:spPr>
          <a:xfrm>
            <a:off x="8653775" y="3078482"/>
            <a:ext cx="3439005" cy="3153105"/>
          </a:xfrm>
          <a:prstGeom prst="rect">
            <a:avLst/>
          </a:prstGeom>
        </p:spPr>
      </p:pic>
      <p:pic>
        <p:nvPicPr>
          <p:cNvPr id="15" name="Image 14">
            <a:extLst>
              <a:ext uri="{FF2B5EF4-FFF2-40B4-BE49-F238E27FC236}">
                <a16:creationId xmlns:a16="http://schemas.microsoft.com/office/drawing/2014/main" id="{56DF57F0-3D78-ABE6-48F1-8C3F259353AC}"/>
              </a:ext>
            </a:extLst>
          </p:cNvPr>
          <p:cNvPicPr>
            <a:picLocks noChangeAspect="1"/>
          </p:cNvPicPr>
          <p:nvPr/>
        </p:nvPicPr>
        <p:blipFill>
          <a:blip r:embed="rId6"/>
          <a:stretch>
            <a:fillRect/>
          </a:stretch>
        </p:blipFill>
        <p:spPr>
          <a:xfrm>
            <a:off x="298078" y="800768"/>
            <a:ext cx="1971007" cy="1971007"/>
          </a:xfrm>
          <a:prstGeom prst="rect">
            <a:avLst/>
          </a:prstGeom>
        </p:spPr>
      </p:pic>
    </p:spTree>
    <p:extLst>
      <p:ext uri="{BB962C8B-B14F-4D97-AF65-F5344CB8AC3E}">
        <p14:creationId xmlns:p14="http://schemas.microsoft.com/office/powerpoint/2010/main" val="368645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C75DD28-9C6B-FEE8-4C19-F29D63FB753B}"/>
              </a:ext>
            </a:extLst>
          </p:cNvPr>
          <p:cNvPicPr>
            <a:picLocks noChangeAspect="1"/>
          </p:cNvPicPr>
          <p:nvPr/>
        </p:nvPicPr>
        <p:blipFill>
          <a:blip r:embed="rId2"/>
          <a:stretch>
            <a:fillRect/>
          </a:stretch>
        </p:blipFill>
        <p:spPr>
          <a:xfrm>
            <a:off x="0" y="808759"/>
            <a:ext cx="12192000" cy="4838700"/>
          </a:xfrm>
          <a:prstGeom prst="rect">
            <a:avLst/>
          </a:prstGeom>
        </p:spPr>
      </p:pic>
    </p:spTree>
    <p:extLst>
      <p:ext uri="{BB962C8B-B14F-4D97-AF65-F5344CB8AC3E}">
        <p14:creationId xmlns:p14="http://schemas.microsoft.com/office/powerpoint/2010/main" val="1846166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92DA1B7-3760-052F-6DD1-D3EEDE02E793}"/>
              </a:ext>
            </a:extLst>
          </p:cNvPr>
          <p:cNvPicPr>
            <a:picLocks noChangeAspect="1"/>
          </p:cNvPicPr>
          <p:nvPr/>
        </p:nvPicPr>
        <p:blipFill>
          <a:blip r:embed="rId2"/>
          <a:stretch>
            <a:fillRect/>
          </a:stretch>
        </p:blipFill>
        <p:spPr>
          <a:xfrm>
            <a:off x="3195656" y="0"/>
            <a:ext cx="5925377" cy="676369"/>
          </a:xfrm>
          <a:prstGeom prst="rect">
            <a:avLst/>
          </a:prstGeom>
        </p:spPr>
      </p:pic>
      <p:pic>
        <p:nvPicPr>
          <p:cNvPr id="7" name="Image 6">
            <a:extLst>
              <a:ext uri="{FF2B5EF4-FFF2-40B4-BE49-F238E27FC236}">
                <a16:creationId xmlns:a16="http://schemas.microsoft.com/office/drawing/2014/main" id="{3B6B4D92-2948-CB6E-EA21-190BF8650699}"/>
              </a:ext>
            </a:extLst>
          </p:cNvPr>
          <p:cNvPicPr>
            <a:picLocks noChangeAspect="1"/>
          </p:cNvPicPr>
          <p:nvPr/>
        </p:nvPicPr>
        <p:blipFill>
          <a:blip r:embed="rId3"/>
          <a:stretch>
            <a:fillRect/>
          </a:stretch>
        </p:blipFill>
        <p:spPr>
          <a:xfrm>
            <a:off x="180373" y="761798"/>
            <a:ext cx="7639288" cy="2563293"/>
          </a:xfrm>
          <a:prstGeom prst="rect">
            <a:avLst/>
          </a:prstGeom>
        </p:spPr>
      </p:pic>
      <p:pic>
        <p:nvPicPr>
          <p:cNvPr id="9" name="Image 8">
            <a:extLst>
              <a:ext uri="{FF2B5EF4-FFF2-40B4-BE49-F238E27FC236}">
                <a16:creationId xmlns:a16="http://schemas.microsoft.com/office/drawing/2014/main" id="{11E6E08E-E6B4-7890-B5AB-C87E40BD311C}"/>
              </a:ext>
            </a:extLst>
          </p:cNvPr>
          <p:cNvPicPr>
            <a:picLocks noChangeAspect="1"/>
          </p:cNvPicPr>
          <p:nvPr/>
        </p:nvPicPr>
        <p:blipFill>
          <a:blip r:embed="rId4"/>
          <a:stretch>
            <a:fillRect/>
          </a:stretch>
        </p:blipFill>
        <p:spPr>
          <a:xfrm>
            <a:off x="180373" y="3410520"/>
            <a:ext cx="6125430" cy="2734057"/>
          </a:xfrm>
          <a:prstGeom prst="rect">
            <a:avLst/>
          </a:prstGeom>
        </p:spPr>
      </p:pic>
      <p:pic>
        <p:nvPicPr>
          <p:cNvPr id="11" name="Image 10">
            <a:extLst>
              <a:ext uri="{FF2B5EF4-FFF2-40B4-BE49-F238E27FC236}">
                <a16:creationId xmlns:a16="http://schemas.microsoft.com/office/drawing/2014/main" id="{9E1A7222-B7E5-70CD-BCAC-EB60A0E90001}"/>
              </a:ext>
            </a:extLst>
          </p:cNvPr>
          <p:cNvPicPr>
            <a:picLocks noChangeAspect="1"/>
          </p:cNvPicPr>
          <p:nvPr/>
        </p:nvPicPr>
        <p:blipFill>
          <a:blip r:embed="rId5"/>
          <a:stretch>
            <a:fillRect/>
          </a:stretch>
        </p:blipFill>
        <p:spPr>
          <a:xfrm>
            <a:off x="7957876" y="761798"/>
            <a:ext cx="4053751" cy="5415317"/>
          </a:xfrm>
          <a:prstGeom prst="rect">
            <a:avLst/>
          </a:prstGeom>
        </p:spPr>
      </p:pic>
      <p:sp>
        <p:nvSpPr>
          <p:cNvPr id="13" name="Rectangle 12">
            <a:extLst>
              <a:ext uri="{FF2B5EF4-FFF2-40B4-BE49-F238E27FC236}">
                <a16:creationId xmlns:a16="http://schemas.microsoft.com/office/drawing/2014/main" id="{4F02133A-4918-FB2F-FFB6-85D374066F55}"/>
              </a:ext>
            </a:extLst>
          </p:cNvPr>
          <p:cNvSpPr/>
          <p:nvPr/>
        </p:nvSpPr>
        <p:spPr>
          <a:xfrm>
            <a:off x="6587836" y="2597727"/>
            <a:ext cx="1018309" cy="671946"/>
          </a:xfrm>
          <a:prstGeom prst="rect">
            <a:avLst/>
          </a:prstGeom>
          <a:solidFill>
            <a:srgbClr val="A85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oneTexte 11">
            <a:extLst>
              <a:ext uri="{FF2B5EF4-FFF2-40B4-BE49-F238E27FC236}">
                <a16:creationId xmlns:a16="http://schemas.microsoft.com/office/drawing/2014/main" id="{0F271023-EA97-FE05-0CBB-BA8B5EC8536C}"/>
              </a:ext>
            </a:extLst>
          </p:cNvPr>
          <p:cNvSpPr txBox="1"/>
          <p:nvPr/>
        </p:nvSpPr>
        <p:spPr>
          <a:xfrm>
            <a:off x="6532631" y="2672090"/>
            <a:ext cx="1198418" cy="523220"/>
          </a:xfrm>
          <a:prstGeom prst="rect">
            <a:avLst/>
          </a:prstGeom>
          <a:solidFill>
            <a:srgbClr val="A855F7"/>
          </a:solidFill>
        </p:spPr>
        <p:txBody>
          <a:bodyPr wrap="square" rtlCol="0">
            <a:spAutoFit/>
          </a:bodyPr>
          <a:lstStyle/>
          <a:p>
            <a:r>
              <a:rPr lang="fr-FR" sz="1400" dirty="0"/>
              <a:t>Amélioration continue</a:t>
            </a:r>
            <a:endParaRPr lang="en-US" sz="1400" dirty="0"/>
          </a:p>
        </p:txBody>
      </p:sp>
    </p:spTree>
    <p:extLst>
      <p:ext uri="{BB962C8B-B14F-4D97-AF65-F5344CB8AC3E}">
        <p14:creationId xmlns:p14="http://schemas.microsoft.com/office/powerpoint/2010/main" val="2625531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3C51A0-608F-3BB4-DD55-0E78643038DD}"/>
              </a:ext>
            </a:extLst>
          </p:cNvPr>
          <p:cNvPicPr>
            <a:picLocks noChangeAspect="1"/>
          </p:cNvPicPr>
          <p:nvPr/>
        </p:nvPicPr>
        <p:blipFill>
          <a:blip r:embed="rId2"/>
          <a:stretch>
            <a:fillRect/>
          </a:stretch>
        </p:blipFill>
        <p:spPr>
          <a:xfrm>
            <a:off x="2361679" y="0"/>
            <a:ext cx="7468642" cy="876422"/>
          </a:xfrm>
          <a:prstGeom prst="rect">
            <a:avLst/>
          </a:prstGeom>
        </p:spPr>
      </p:pic>
      <p:pic>
        <p:nvPicPr>
          <p:cNvPr id="7" name="Image 6">
            <a:extLst>
              <a:ext uri="{FF2B5EF4-FFF2-40B4-BE49-F238E27FC236}">
                <a16:creationId xmlns:a16="http://schemas.microsoft.com/office/drawing/2014/main" id="{B2B804C9-2CB3-603F-0049-E9ADD3ED29A7}"/>
              </a:ext>
            </a:extLst>
          </p:cNvPr>
          <p:cNvPicPr>
            <a:picLocks noChangeAspect="1"/>
          </p:cNvPicPr>
          <p:nvPr/>
        </p:nvPicPr>
        <p:blipFill>
          <a:blip r:embed="rId3"/>
          <a:stretch>
            <a:fillRect/>
          </a:stretch>
        </p:blipFill>
        <p:spPr>
          <a:xfrm>
            <a:off x="0" y="955963"/>
            <a:ext cx="3995261" cy="5950527"/>
          </a:xfrm>
          <a:prstGeom prst="rect">
            <a:avLst/>
          </a:prstGeom>
        </p:spPr>
      </p:pic>
      <p:pic>
        <p:nvPicPr>
          <p:cNvPr id="9" name="Image 8">
            <a:extLst>
              <a:ext uri="{FF2B5EF4-FFF2-40B4-BE49-F238E27FC236}">
                <a16:creationId xmlns:a16="http://schemas.microsoft.com/office/drawing/2014/main" id="{21E50FCF-3DF4-3A3A-3335-7720D727EF96}"/>
              </a:ext>
            </a:extLst>
          </p:cNvPr>
          <p:cNvPicPr>
            <a:picLocks noChangeAspect="1"/>
          </p:cNvPicPr>
          <p:nvPr/>
        </p:nvPicPr>
        <p:blipFill>
          <a:blip r:embed="rId4"/>
          <a:stretch>
            <a:fillRect/>
          </a:stretch>
        </p:blipFill>
        <p:spPr>
          <a:xfrm>
            <a:off x="4082306" y="1288472"/>
            <a:ext cx="4501999" cy="3865419"/>
          </a:xfrm>
          <a:prstGeom prst="rect">
            <a:avLst/>
          </a:prstGeom>
        </p:spPr>
      </p:pic>
      <p:pic>
        <p:nvPicPr>
          <p:cNvPr id="11" name="Image 10">
            <a:extLst>
              <a:ext uri="{FF2B5EF4-FFF2-40B4-BE49-F238E27FC236}">
                <a16:creationId xmlns:a16="http://schemas.microsoft.com/office/drawing/2014/main" id="{48030DCA-7A73-BB3D-21BF-EBF117048740}"/>
              </a:ext>
            </a:extLst>
          </p:cNvPr>
          <p:cNvPicPr>
            <a:picLocks noChangeAspect="1"/>
          </p:cNvPicPr>
          <p:nvPr/>
        </p:nvPicPr>
        <p:blipFill>
          <a:blip r:embed="rId5"/>
          <a:stretch>
            <a:fillRect/>
          </a:stretch>
        </p:blipFill>
        <p:spPr>
          <a:xfrm>
            <a:off x="4082306" y="5399427"/>
            <a:ext cx="4501999" cy="1297729"/>
          </a:xfrm>
          <a:prstGeom prst="rect">
            <a:avLst/>
          </a:prstGeom>
        </p:spPr>
      </p:pic>
      <p:sp>
        <p:nvSpPr>
          <p:cNvPr id="13" name="ZoneTexte 12">
            <a:extLst>
              <a:ext uri="{FF2B5EF4-FFF2-40B4-BE49-F238E27FC236}">
                <a16:creationId xmlns:a16="http://schemas.microsoft.com/office/drawing/2014/main" id="{5A3F5C1A-9D31-6940-529C-8F8EFE5C4221}"/>
              </a:ext>
            </a:extLst>
          </p:cNvPr>
          <p:cNvSpPr txBox="1"/>
          <p:nvPr/>
        </p:nvSpPr>
        <p:spPr>
          <a:xfrm>
            <a:off x="8584305" y="1225689"/>
            <a:ext cx="3444450" cy="4862870"/>
          </a:xfrm>
          <a:prstGeom prst="rect">
            <a:avLst/>
          </a:prstGeom>
          <a:noFill/>
        </p:spPr>
        <p:txBody>
          <a:bodyPr wrap="square">
            <a:spAutoFit/>
          </a:bodyPr>
          <a:lstStyle/>
          <a:p>
            <a:pPr algn="l">
              <a:buNone/>
            </a:pPr>
            <a:r>
              <a:rPr lang="fr-FR" b="1" i="0" dirty="0">
                <a:solidFill>
                  <a:schemeClr val="tx2">
                    <a:lumMod val="75000"/>
                    <a:lumOff val="25000"/>
                  </a:schemeClr>
                </a:solidFill>
                <a:effectLst/>
                <a:latin typeface="ui-sans-serif"/>
              </a:rPr>
              <a:t>Impact sur le futur développement vaccinal</a:t>
            </a:r>
          </a:p>
          <a:p>
            <a:pPr algn="l">
              <a:buNone/>
            </a:pPr>
            <a:r>
              <a:rPr lang="fr-FR" sz="1600" b="0" i="0" dirty="0">
                <a:solidFill>
                  <a:schemeClr val="tx2">
                    <a:lumMod val="75000"/>
                    <a:lumOff val="25000"/>
                  </a:schemeClr>
                </a:solidFill>
                <a:effectLst/>
                <a:latin typeface="ui-sans-serif"/>
              </a:rPr>
              <a:t>La chronologie accélérée des vaccins ARNm contre la COVID-19 représente une transformation radicale du paradigme de développement pharmaceutique - non seulement par sa rapidité exceptionnelle, mais par la démonstration que sécurité et efficacité peuvent être établies dans ce cadre.</a:t>
            </a:r>
          </a:p>
          <a:p>
            <a:pPr algn="l">
              <a:buNone/>
            </a:pPr>
            <a:endParaRPr lang="fr-FR" sz="1600" b="0" i="0" dirty="0">
              <a:solidFill>
                <a:schemeClr val="tx2">
                  <a:lumMod val="75000"/>
                  <a:lumOff val="25000"/>
                </a:schemeClr>
              </a:solidFill>
              <a:effectLst/>
              <a:latin typeface="ui-sans-serif"/>
            </a:endParaRPr>
          </a:p>
          <a:p>
            <a:pPr algn="l">
              <a:buNone/>
            </a:pPr>
            <a:r>
              <a:rPr lang="fr-FR" sz="1600" b="0" i="1" dirty="0">
                <a:solidFill>
                  <a:schemeClr val="tx2">
                    <a:lumMod val="75000"/>
                    <a:lumOff val="25000"/>
                  </a:schemeClr>
                </a:solidFill>
                <a:effectLst/>
                <a:latin typeface="ui-sans-serif"/>
              </a:rPr>
              <a:t>"Les vaccins ARNm ont redéfini ce qui est possible en termes de chronologie de développement, créant un nouveau modèle qui influencera l'industrie pharmaceutique pour les décennies à venir."</a:t>
            </a:r>
          </a:p>
          <a:p>
            <a:pPr algn="r"/>
            <a:r>
              <a:rPr lang="fr-FR" b="0" i="0" dirty="0">
                <a:solidFill>
                  <a:schemeClr val="tx2">
                    <a:lumMod val="75000"/>
                    <a:lumOff val="25000"/>
                  </a:schemeClr>
                </a:solidFill>
                <a:effectLst/>
                <a:latin typeface="ui-sans-serif"/>
              </a:rPr>
              <a:t>— Dr. Anthony Fauci</a:t>
            </a:r>
          </a:p>
        </p:txBody>
      </p:sp>
    </p:spTree>
    <p:extLst>
      <p:ext uri="{BB962C8B-B14F-4D97-AF65-F5344CB8AC3E}">
        <p14:creationId xmlns:p14="http://schemas.microsoft.com/office/powerpoint/2010/main" val="3884407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959DD5-B83A-903E-57D2-FE0E6519E89C}"/>
              </a:ext>
            </a:extLst>
          </p:cNvPr>
          <p:cNvPicPr>
            <a:picLocks noChangeAspect="1"/>
          </p:cNvPicPr>
          <p:nvPr/>
        </p:nvPicPr>
        <p:blipFill>
          <a:blip r:embed="rId3"/>
          <a:stretch>
            <a:fillRect/>
          </a:stretch>
        </p:blipFill>
        <p:spPr>
          <a:xfrm>
            <a:off x="3257154" y="0"/>
            <a:ext cx="5677692" cy="685896"/>
          </a:xfrm>
          <a:prstGeom prst="rect">
            <a:avLst/>
          </a:prstGeom>
        </p:spPr>
      </p:pic>
      <p:pic>
        <p:nvPicPr>
          <p:cNvPr id="7" name="Image 6">
            <a:extLst>
              <a:ext uri="{FF2B5EF4-FFF2-40B4-BE49-F238E27FC236}">
                <a16:creationId xmlns:a16="http://schemas.microsoft.com/office/drawing/2014/main" id="{87A48F40-6367-9B79-0ACD-2E6FA6F77130}"/>
              </a:ext>
            </a:extLst>
          </p:cNvPr>
          <p:cNvPicPr>
            <a:picLocks noChangeAspect="1"/>
          </p:cNvPicPr>
          <p:nvPr/>
        </p:nvPicPr>
        <p:blipFill>
          <a:blip r:embed="rId4"/>
          <a:stretch>
            <a:fillRect/>
          </a:stretch>
        </p:blipFill>
        <p:spPr>
          <a:xfrm>
            <a:off x="48840" y="750918"/>
            <a:ext cx="5049633" cy="2823381"/>
          </a:xfrm>
          <a:prstGeom prst="rect">
            <a:avLst/>
          </a:prstGeom>
        </p:spPr>
      </p:pic>
      <p:pic>
        <p:nvPicPr>
          <p:cNvPr id="9" name="Image 8">
            <a:extLst>
              <a:ext uri="{FF2B5EF4-FFF2-40B4-BE49-F238E27FC236}">
                <a16:creationId xmlns:a16="http://schemas.microsoft.com/office/drawing/2014/main" id="{E5531CC3-3862-F2D5-6DFC-8BC28E768887}"/>
              </a:ext>
            </a:extLst>
          </p:cNvPr>
          <p:cNvPicPr>
            <a:picLocks noChangeAspect="1"/>
          </p:cNvPicPr>
          <p:nvPr/>
        </p:nvPicPr>
        <p:blipFill>
          <a:blip r:embed="rId5"/>
          <a:stretch>
            <a:fillRect/>
          </a:stretch>
        </p:blipFill>
        <p:spPr>
          <a:xfrm>
            <a:off x="48840" y="4404270"/>
            <a:ext cx="7421011" cy="2524477"/>
          </a:xfrm>
          <a:prstGeom prst="rect">
            <a:avLst/>
          </a:prstGeom>
        </p:spPr>
      </p:pic>
      <p:sp>
        <p:nvSpPr>
          <p:cNvPr id="11" name="ZoneTexte 10">
            <a:extLst>
              <a:ext uri="{FF2B5EF4-FFF2-40B4-BE49-F238E27FC236}">
                <a16:creationId xmlns:a16="http://schemas.microsoft.com/office/drawing/2014/main" id="{4EDBE809-BEFE-8F90-323E-3CE24C075EF7}"/>
              </a:ext>
            </a:extLst>
          </p:cNvPr>
          <p:cNvSpPr txBox="1"/>
          <p:nvPr/>
        </p:nvSpPr>
        <p:spPr>
          <a:xfrm>
            <a:off x="2036618" y="4858711"/>
            <a:ext cx="4655127" cy="1384995"/>
          </a:xfrm>
          <a:prstGeom prst="rect">
            <a:avLst/>
          </a:prstGeom>
          <a:noFill/>
        </p:spPr>
        <p:txBody>
          <a:bodyPr wrap="square">
            <a:spAutoFit/>
          </a:bodyPr>
          <a:lstStyle/>
          <a:p>
            <a:pPr marL="171450" indent="-171450">
              <a:buFont typeface="Arial" panose="020B0604020202020204" pitchFamily="34" charset="0"/>
              <a:buChar char="•"/>
            </a:pPr>
            <a:r>
              <a:rPr lang="fr-FR" sz="1200" dirty="0"/>
              <a:t>Collecte électronique décentralisée</a:t>
            </a:r>
          </a:p>
          <a:p>
            <a:r>
              <a:rPr lang="fr-FR" sz="1200" dirty="0"/>
              <a:t>=&gt;Saisie directe sur sites ou via appareils mobiles/tablettes</a:t>
            </a:r>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r>
              <a:rPr lang="fr-FR" sz="1200" dirty="0"/>
              <a:t>Validation en temps réel</a:t>
            </a:r>
          </a:p>
          <a:p>
            <a:r>
              <a:rPr lang="fr-FR" sz="1200" dirty="0"/>
              <a:t>=&gt; Détection immédiate des erreurs logiques et valeurs aberrantes</a:t>
            </a:r>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r>
              <a:rPr lang="fr-FR" sz="1200" dirty="0"/>
              <a:t>Sécurisation et conformité HIPAA/HDS GDPR</a:t>
            </a:r>
            <a:endParaRPr lang="en-US" sz="1200" dirty="0"/>
          </a:p>
        </p:txBody>
      </p:sp>
      <p:pic>
        <p:nvPicPr>
          <p:cNvPr id="13" name="Image 12">
            <a:extLst>
              <a:ext uri="{FF2B5EF4-FFF2-40B4-BE49-F238E27FC236}">
                <a16:creationId xmlns:a16="http://schemas.microsoft.com/office/drawing/2014/main" id="{51A33AA3-726B-0A57-6582-1F7918D99E69}"/>
              </a:ext>
            </a:extLst>
          </p:cNvPr>
          <p:cNvPicPr>
            <a:picLocks noChangeAspect="1"/>
          </p:cNvPicPr>
          <p:nvPr/>
        </p:nvPicPr>
        <p:blipFill>
          <a:blip r:embed="rId6"/>
          <a:stretch>
            <a:fillRect/>
          </a:stretch>
        </p:blipFill>
        <p:spPr>
          <a:xfrm>
            <a:off x="5194495" y="750918"/>
            <a:ext cx="6881992" cy="2823381"/>
          </a:xfrm>
          <a:prstGeom prst="rect">
            <a:avLst/>
          </a:prstGeom>
        </p:spPr>
      </p:pic>
      <p:sp>
        <p:nvSpPr>
          <p:cNvPr id="2" name="ZoneTexte 1">
            <a:extLst>
              <a:ext uri="{FF2B5EF4-FFF2-40B4-BE49-F238E27FC236}">
                <a16:creationId xmlns:a16="http://schemas.microsoft.com/office/drawing/2014/main" id="{6B672DDD-CA5A-9ECE-BABE-545A64B3E372}"/>
              </a:ext>
            </a:extLst>
          </p:cNvPr>
          <p:cNvSpPr txBox="1"/>
          <p:nvPr/>
        </p:nvSpPr>
        <p:spPr>
          <a:xfrm>
            <a:off x="5198724" y="3688422"/>
            <a:ext cx="6678202" cy="261610"/>
          </a:xfrm>
          <a:prstGeom prst="rect">
            <a:avLst/>
          </a:prstGeom>
          <a:noFill/>
        </p:spPr>
        <p:txBody>
          <a:bodyPr wrap="square" rtlCol="0">
            <a:spAutoFit/>
          </a:bodyPr>
          <a:lstStyle/>
          <a:p>
            <a:r>
              <a:rPr lang="fr-FR" sz="1100" dirty="0"/>
              <a:t>(*) </a:t>
            </a:r>
            <a:r>
              <a:rPr lang="fr-FR" sz="1100" dirty="0" err="1"/>
              <a:t>Serious</a:t>
            </a:r>
            <a:r>
              <a:rPr lang="fr-FR" sz="1100" dirty="0"/>
              <a:t> Adverse Events (</a:t>
            </a:r>
            <a:r>
              <a:rPr lang="fr-FR" sz="1100" dirty="0" err="1"/>
              <a:t>SAEs</a:t>
            </a:r>
            <a:r>
              <a:rPr lang="fr-FR" sz="1100" dirty="0"/>
              <a:t>)</a:t>
            </a:r>
          </a:p>
        </p:txBody>
      </p:sp>
    </p:spTree>
    <p:extLst>
      <p:ext uri="{BB962C8B-B14F-4D97-AF65-F5344CB8AC3E}">
        <p14:creationId xmlns:p14="http://schemas.microsoft.com/office/powerpoint/2010/main" val="3877875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F1FCFC-F5D8-AB4D-CDDD-C375046D6C0A}"/>
              </a:ext>
            </a:extLst>
          </p:cNvPr>
          <p:cNvPicPr>
            <a:picLocks noChangeAspect="1"/>
          </p:cNvPicPr>
          <p:nvPr/>
        </p:nvPicPr>
        <p:blipFill>
          <a:blip r:embed="rId2"/>
          <a:stretch>
            <a:fillRect/>
          </a:stretch>
        </p:blipFill>
        <p:spPr>
          <a:xfrm>
            <a:off x="3424321" y="0"/>
            <a:ext cx="5010849" cy="743054"/>
          </a:xfrm>
          <a:prstGeom prst="rect">
            <a:avLst/>
          </a:prstGeom>
        </p:spPr>
      </p:pic>
      <p:pic>
        <p:nvPicPr>
          <p:cNvPr id="7" name="Image 6">
            <a:extLst>
              <a:ext uri="{FF2B5EF4-FFF2-40B4-BE49-F238E27FC236}">
                <a16:creationId xmlns:a16="http://schemas.microsoft.com/office/drawing/2014/main" id="{A90F7335-B12D-D9E2-6A61-05B3013E86B7}"/>
              </a:ext>
            </a:extLst>
          </p:cNvPr>
          <p:cNvPicPr>
            <a:picLocks noChangeAspect="1"/>
          </p:cNvPicPr>
          <p:nvPr/>
        </p:nvPicPr>
        <p:blipFill>
          <a:blip r:embed="rId3"/>
          <a:stretch>
            <a:fillRect/>
          </a:stretch>
        </p:blipFill>
        <p:spPr>
          <a:xfrm>
            <a:off x="98519" y="948828"/>
            <a:ext cx="5868219" cy="1856717"/>
          </a:xfrm>
          <a:prstGeom prst="rect">
            <a:avLst/>
          </a:prstGeom>
        </p:spPr>
      </p:pic>
      <p:pic>
        <p:nvPicPr>
          <p:cNvPr id="9" name="Image 8">
            <a:extLst>
              <a:ext uri="{FF2B5EF4-FFF2-40B4-BE49-F238E27FC236}">
                <a16:creationId xmlns:a16="http://schemas.microsoft.com/office/drawing/2014/main" id="{EE682DCA-6F7F-6748-CC42-90622B344943}"/>
              </a:ext>
            </a:extLst>
          </p:cNvPr>
          <p:cNvPicPr>
            <a:picLocks noChangeAspect="1"/>
          </p:cNvPicPr>
          <p:nvPr/>
        </p:nvPicPr>
        <p:blipFill>
          <a:blip r:embed="rId4"/>
          <a:stretch>
            <a:fillRect/>
          </a:stretch>
        </p:blipFill>
        <p:spPr>
          <a:xfrm>
            <a:off x="98519" y="3237995"/>
            <a:ext cx="5868219" cy="3620005"/>
          </a:xfrm>
          <a:prstGeom prst="rect">
            <a:avLst/>
          </a:prstGeom>
        </p:spPr>
      </p:pic>
      <p:pic>
        <p:nvPicPr>
          <p:cNvPr id="11" name="Image 10">
            <a:extLst>
              <a:ext uri="{FF2B5EF4-FFF2-40B4-BE49-F238E27FC236}">
                <a16:creationId xmlns:a16="http://schemas.microsoft.com/office/drawing/2014/main" id="{CC313F50-7777-1EF0-946E-AE40944C100C}"/>
              </a:ext>
            </a:extLst>
          </p:cNvPr>
          <p:cNvPicPr>
            <a:picLocks noChangeAspect="1"/>
          </p:cNvPicPr>
          <p:nvPr/>
        </p:nvPicPr>
        <p:blipFill>
          <a:blip r:embed="rId5"/>
          <a:stretch>
            <a:fillRect/>
          </a:stretch>
        </p:blipFill>
        <p:spPr>
          <a:xfrm>
            <a:off x="6096000" y="948827"/>
            <a:ext cx="2868109" cy="1517281"/>
          </a:xfrm>
          <a:prstGeom prst="rect">
            <a:avLst/>
          </a:prstGeom>
        </p:spPr>
      </p:pic>
      <p:pic>
        <p:nvPicPr>
          <p:cNvPr id="13" name="Image 12">
            <a:extLst>
              <a:ext uri="{FF2B5EF4-FFF2-40B4-BE49-F238E27FC236}">
                <a16:creationId xmlns:a16="http://schemas.microsoft.com/office/drawing/2014/main" id="{F7584A1B-2201-70B9-53D9-E0AEA8B11962}"/>
              </a:ext>
            </a:extLst>
          </p:cNvPr>
          <p:cNvPicPr>
            <a:picLocks noChangeAspect="1"/>
          </p:cNvPicPr>
          <p:nvPr/>
        </p:nvPicPr>
        <p:blipFill>
          <a:blip r:embed="rId6"/>
          <a:stretch>
            <a:fillRect/>
          </a:stretch>
        </p:blipFill>
        <p:spPr>
          <a:xfrm>
            <a:off x="9040380" y="948828"/>
            <a:ext cx="2860973" cy="1517280"/>
          </a:xfrm>
          <a:prstGeom prst="rect">
            <a:avLst/>
          </a:prstGeom>
        </p:spPr>
      </p:pic>
      <p:pic>
        <p:nvPicPr>
          <p:cNvPr id="15" name="Image 14">
            <a:extLst>
              <a:ext uri="{FF2B5EF4-FFF2-40B4-BE49-F238E27FC236}">
                <a16:creationId xmlns:a16="http://schemas.microsoft.com/office/drawing/2014/main" id="{A41EE267-B26B-AEB7-08FC-8FB8E0282474}"/>
              </a:ext>
            </a:extLst>
          </p:cNvPr>
          <p:cNvPicPr>
            <a:picLocks noChangeAspect="1"/>
          </p:cNvPicPr>
          <p:nvPr/>
        </p:nvPicPr>
        <p:blipFill>
          <a:blip r:embed="rId7"/>
          <a:stretch>
            <a:fillRect/>
          </a:stretch>
        </p:blipFill>
        <p:spPr>
          <a:xfrm>
            <a:off x="6061433" y="2563091"/>
            <a:ext cx="5805352" cy="4294909"/>
          </a:xfrm>
          <a:prstGeom prst="rect">
            <a:avLst/>
          </a:prstGeom>
        </p:spPr>
      </p:pic>
    </p:spTree>
    <p:extLst>
      <p:ext uri="{BB962C8B-B14F-4D97-AF65-F5344CB8AC3E}">
        <p14:creationId xmlns:p14="http://schemas.microsoft.com/office/powerpoint/2010/main" val="12667742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5004F38-8E7E-587B-176D-695833DDDA21}"/>
              </a:ext>
            </a:extLst>
          </p:cNvPr>
          <p:cNvPicPr>
            <a:picLocks noChangeAspect="1"/>
          </p:cNvPicPr>
          <p:nvPr/>
        </p:nvPicPr>
        <p:blipFill>
          <a:blip r:embed="rId2"/>
          <a:stretch>
            <a:fillRect/>
          </a:stretch>
        </p:blipFill>
        <p:spPr>
          <a:xfrm>
            <a:off x="3424321" y="0"/>
            <a:ext cx="5010849" cy="743054"/>
          </a:xfrm>
          <a:prstGeom prst="rect">
            <a:avLst/>
          </a:prstGeom>
        </p:spPr>
      </p:pic>
      <p:pic>
        <p:nvPicPr>
          <p:cNvPr id="6" name="Image 5">
            <a:extLst>
              <a:ext uri="{FF2B5EF4-FFF2-40B4-BE49-F238E27FC236}">
                <a16:creationId xmlns:a16="http://schemas.microsoft.com/office/drawing/2014/main" id="{D599CD8E-821E-A3B1-7D91-D380D8783D81}"/>
              </a:ext>
            </a:extLst>
          </p:cNvPr>
          <p:cNvPicPr>
            <a:picLocks noChangeAspect="1"/>
          </p:cNvPicPr>
          <p:nvPr/>
        </p:nvPicPr>
        <p:blipFill>
          <a:blip r:embed="rId3"/>
          <a:srcRect l="939" r="2454" b="1352"/>
          <a:stretch/>
        </p:blipFill>
        <p:spPr>
          <a:xfrm>
            <a:off x="187034" y="1020960"/>
            <a:ext cx="5742711" cy="5365986"/>
          </a:xfrm>
          <a:prstGeom prst="rect">
            <a:avLst/>
          </a:prstGeom>
        </p:spPr>
      </p:pic>
      <p:sp>
        <p:nvSpPr>
          <p:cNvPr id="7" name="ZoneTexte 6">
            <a:extLst>
              <a:ext uri="{FF2B5EF4-FFF2-40B4-BE49-F238E27FC236}">
                <a16:creationId xmlns:a16="http://schemas.microsoft.com/office/drawing/2014/main" id="{A44A6655-8261-0A71-8D1E-F20FA5A98A76}"/>
              </a:ext>
            </a:extLst>
          </p:cNvPr>
          <p:cNvSpPr txBox="1"/>
          <p:nvPr/>
        </p:nvSpPr>
        <p:spPr>
          <a:xfrm>
            <a:off x="1101435" y="1745673"/>
            <a:ext cx="803566" cy="307777"/>
          </a:xfrm>
          <a:prstGeom prst="rect">
            <a:avLst/>
          </a:prstGeom>
          <a:solidFill>
            <a:schemeClr val="bg1"/>
          </a:solidFill>
        </p:spPr>
        <p:txBody>
          <a:bodyPr wrap="square" rtlCol="0">
            <a:spAutoFit/>
          </a:bodyPr>
          <a:lstStyle/>
          <a:p>
            <a:r>
              <a:rPr lang="fr-FR" sz="1400" dirty="0"/>
              <a:t>102 cas</a:t>
            </a:r>
            <a:endParaRPr lang="en-US" sz="1400" dirty="0"/>
          </a:p>
        </p:txBody>
      </p:sp>
      <p:pic>
        <p:nvPicPr>
          <p:cNvPr id="9" name="Image 8">
            <a:extLst>
              <a:ext uri="{FF2B5EF4-FFF2-40B4-BE49-F238E27FC236}">
                <a16:creationId xmlns:a16="http://schemas.microsoft.com/office/drawing/2014/main" id="{A19A3119-9023-EB80-8357-2985738D938C}"/>
              </a:ext>
            </a:extLst>
          </p:cNvPr>
          <p:cNvPicPr>
            <a:picLocks noChangeAspect="1"/>
          </p:cNvPicPr>
          <p:nvPr/>
        </p:nvPicPr>
        <p:blipFill>
          <a:blip r:embed="rId4"/>
          <a:stretch>
            <a:fillRect/>
          </a:stretch>
        </p:blipFill>
        <p:spPr>
          <a:xfrm>
            <a:off x="5811981" y="1020960"/>
            <a:ext cx="6248401" cy="5365986"/>
          </a:xfrm>
          <a:prstGeom prst="rect">
            <a:avLst/>
          </a:prstGeom>
        </p:spPr>
      </p:pic>
    </p:spTree>
    <p:extLst>
      <p:ext uri="{BB962C8B-B14F-4D97-AF65-F5344CB8AC3E}">
        <p14:creationId xmlns:p14="http://schemas.microsoft.com/office/powerpoint/2010/main" val="36206721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23447D5-E97A-93BA-A446-DBF2EADF4F68}"/>
              </a:ext>
            </a:extLst>
          </p:cNvPr>
          <p:cNvPicPr>
            <a:picLocks noChangeAspect="1"/>
          </p:cNvPicPr>
          <p:nvPr/>
        </p:nvPicPr>
        <p:blipFill>
          <a:blip r:embed="rId2"/>
          <a:stretch>
            <a:fillRect/>
          </a:stretch>
        </p:blipFill>
        <p:spPr>
          <a:xfrm>
            <a:off x="2800292" y="0"/>
            <a:ext cx="7020905" cy="638264"/>
          </a:xfrm>
          <a:prstGeom prst="rect">
            <a:avLst/>
          </a:prstGeom>
        </p:spPr>
      </p:pic>
      <p:pic>
        <p:nvPicPr>
          <p:cNvPr id="7" name="Image 6">
            <a:extLst>
              <a:ext uri="{FF2B5EF4-FFF2-40B4-BE49-F238E27FC236}">
                <a16:creationId xmlns:a16="http://schemas.microsoft.com/office/drawing/2014/main" id="{5365D0F2-E66C-A335-60FC-271084AE240E}"/>
              </a:ext>
            </a:extLst>
          </p:cNvPr>
          <p:cNvPicPr>
            <a:picLocks noChangeAspect="1"/>
          </p:cNvPicPr>
          <p:nvPr/>
        </p:nvPicPr>
        <p:blipFill>
          <a:blip r:embed="rId3"/>
          <a:stretch>
            <a:fillRect/>
          </a:stretch>
        </p:blipFill>
        <p:spPr>
          <a:xfrm>
            <a:off x="0" y="691584"/>
            <a:ext cx="12192000" cy="653450"/>
          </a:xfrm>
          <a:prstGeom prst="rect">
            <a:avLst/>
          </a:prstGeom>
        </p:spPr>
      </p:pic>
      <p:pic>
        <p:nvPicPr>
          <p:cNvPr id="9" name="Image 8">
            <a:extLst>
              <a:ext uri="{FF2B5EF4-FFF2-40B4-BE49-F238E27FC236}">
                <a16:creationId xmlns:a16="http://schemas.microsoft.com/office/drawing/2014/main" id="{2F395299-4CBA-6781-11A8-D2BE44B112AA}"/>
              </a:ext>
            </a:extLst>
          </p:cNvPr>
          <p:cNvPicPr>
            <a:picLocks noChangeAspect="1"/>
          </p:cNvPicPr>
          <p:nvPr/>
        </p:nvPicPr>
        <p:blipFill>
          <a:blip r:embed="rId4"/>
          <a:stretch>
            <a:fillRect/>
          </a:stretch>
        </p:blipFill>
        <p:spPr>
          <a:xfrm>
            <a:off x="0" y="1475424"/>
            <a:ext cx="2886478" cy="1219370"/>
          </a:xfrm>
          <a:prstGeom prst="rect">
            <a:avLst/>
          </a:prstGeom>
        </p:spPr>
      </p:pic>
      <p:pic>
        <p:nvPicPr>
          <p:cNvPr id="11" name="Image 10">
            <a:extLst>
              <a:ext uri="{FF2B5EF4-FFF2-40B4-BE49-F238E27FC236}">
                <a16:creationId xmlns:a16="http://schemas.microsoft.com/office/drawing/2014/main" id="{9EF4E20D-B240-55AE-495B-558537146B2A}"/>
              </a:ext>
            </a:extLst>
          </p:cNvPr>
          <p:cNvPicPr>
            <a:picLocks noChangeAspect="1"/>
          </p:cNvPicPr>
          <p:nvPr/>
        </p:nvPicPr>
        <p:blipFill>
          <a:blip r:embed="rId5"/>
          <a:stretch>
            <a:fillRect/>
          </a:stretch>
        </p:blipFill>
        <p:spPr>
          <a:xfrm>
            <a:off x="2980890" y="1475424"/>
            <a:ext cx="2962710" cy="1223137"/>
          </a:xfrm>
          <a:prstGeom prst="rect">
            <a:avLst/>
          </a:prstGeom>
        </p:spPr>
      </p:pic>
      <p:pic>
        <p:nvPicPr>
          <p:cNvPr id="13" name="Image 12">
            <a:extLst>
              <a:ext uri="{FF2B5EF4-FFF2-40B4-BE49-F238E27FC236}">
                <a16:creationId xmlns:a16="http://schemas.microsoft.com/office/drawing/2014/main" id="{08A23076-9636-1803-5F00-DE1CB3B46001}"/>
              </a:ext>
            </a:extLst>
          </p:cNvPr>
          <p:cNvPicPr>
            <a:picLocks noChangeAspect="1"/>
          </p:cNvPicPr>
          <p:nvPr/>
        </p:nvPicPr>
        <p:blipFill>
          <a:blip r:embed="rId6"/>
          <a:stretch>
            <a:fillRect/>
          </a:stretch>
        </p:blipFill>
        <p:spPr>
          <a:xfrm>
            <a:off x="6038012" y="1475424"/>
            <a:ext cx="6087325" cy="3305636"/>
          </a:xfrm>
          <a:prstGeom prst="rect">
            <a:avLst/>
          </a:prstGeom>
        </p:spPr>
      </p:pic>
      <p:pic>
        <p:nvPicPr>
          <p:cNvPr id="17" name="Image 16">
            <a:extLst>
              <a:ext uri="{FF2B5EF4-FFF2-40B4-BE49-F238E27FC236}">
                <a16:creationId xmlns:a16="http://schemas.microsoft.com/office/drawing/2014/main" id="{7A7D7618-83CE-4967-5F02-28C2BC71120E}"/>
              </a:ext>
            </a:extLst>
          </p:cNvPr>
          <p:cNvPicPr>
            <a:picLocks noChangeAspect="1"/>
          </p:cNvPicPr>
          <p:nvPr/>
        </p:nvPicPr>
        <p:blipFill>
          <a:blip r:embed="rId7"/>
          <a:stretch>
            <a:fillRect/>
          </a:stretch>
        </p:blipFill>
        <p:spPr>
          <a:xfrm>
            <a:off x="6038012" y="4820040"/>
            <a:ext cx="3018219" cy="1483777"/>
          </a:xfrm>
          <a:prstGeom prst="rect">
            <a:avLst/>
          </a:prstGeom>
        </p:spPr>
      </p:pic>
      <p:pic>
        <p:nvPicPr>
          <p:cNvPr id="19" name="Image 18">
            <a:extLst>
              <a:ext uri="{FF2B5EF4-FFF2-40B4-BE49-F238E27FC236}">
                <a16:creationId xmlns:a16="http://schemas.microsoft.com/office/drawing/2014/main" id="{060DB1C6-90AD-0EB2-1509-16196C0D3C57}"/>
              </a:ext>
            </a:extLst>
          </p:cNvPr>
          <p:cNvPicPr>
            <a:picLocks noChangeAspect="1"/>
          </p:cNvPicPr>
          <p:nvPr/>
        </p:nvPicPr>
        <p:blipFill>
          <a:blip r:embed="rId8"/>
          <a:stretch>
            <a:fillRect/>
          </a:stretch>
        </p:blipFill>
        <p:spPr>
          <a:xfrm>
            <a:off x="9234055" y="4814454"/>
            <a:ext cx="2891281" cy="1555785"/>
          </a:xfrm>
          <a:prstGeom prst="rect">
            <a:avLst/>
          </a:prstGeom>
        </p:spPr>
      </p:pic>
      <p:pic>
        <p:nvPicPr>
          <p:cNvPr id="21" name="Image 20">
            <a:extLst>
              <a:ext uri="{FF2B5EF4-FFF2-40B4-BE49-F238E27FC236}">
                <a16:creationId xmlns:a16="http://schemas.microsoft.com/office/drawing/2014/main" id="{4A29D361-E3D6-A470-A075-74C42F936FB2}"/>
              </a:ext>
            </a:extLst>
          </p:cNvPr>
          <p:cNvPicPr>
            <a:picLocks noChangeAspect="1"/>
          </p:cNvPicPr>
          <p:nvPr/>
        </p:nvPicPr>
        <p:blipFill>
          <a:blip r:embed="rId9"/>
          <a:stretch>
            <a:fillRect/>
          </a:stretch>
        </p:blipFill>
        <p:spPr>
          <a:xfrm>
            <a:off x="0" y="2818428"/>
            <a:ext cx="5860188" cy="1899204"/>
          </a:xfrm>
          <a:prstGeom prst="rect">
            <a:avLst/>
          </a:prstGeom>
        </p:spPr>
      </p:pic>
      <p:pic>
        <p:nvPicPr>
          <p:cNvPr id="23" name="Image 22">
            <a:extLst>
              <a:ext uri="{FF2B5EF4-FFF2-40B4-BE49-F238E27FC236}">
                <a16:creationId xmlns:a16="http://schemas.microsoft.com/office/drawing/2014/main" id="{43A69CC6-713A-A2BB-A761-911B06CA27BA}"/>
              </a:ext>
            </a:extLst>
          </p:cNvPr>
          <p:cNvPicPr>
            <a:picLocks noChangeAspect="1"/>
          </p:cNvPicPr>
          <p:nvPr/>
        </p:nvPicPr>
        <p:blipFill>
          <a:blip r:embed="rId10"/>
          <a:stretch>
            <a:fillRect/>
          </a:stretch>
        </p:blipFill>
        <p:spPr>
          <a:xfrm>
            <a:off x="1" y="4750485"/>
            <a:ext cx="5860188" cy="2159418"/>
          </a:xfrm>
          <a:prstGeom prst="rect">
            <a:avLst/>
          </a:prstGeom>
        </p:spPr>
      </p:pic>
    </p:spTree>
    <p:extLst>
      <p:ext uri="{BB962C8B-B14F-4D97-AF65-F5344CB8AC3E}">
        <p14:creationId xmlns:p14="http://schemas.microsoft.com/office/powerpoint/2010/main" val="2943261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76FF556-BE66-D699-5586-11AF630D0EE8}"/>
              </a:ext>
            </a:extLst>
          </p:cNvPr>
          <p:cNvSpPr txBox="1"/>
          <p:nvPr/>
        </p:nvSpPr>
        <p:spPr>
          <a:xfrm>
            <a:off x="228599" y="4081044"/>
            <a:ext cx="12011892" cy="2862322"/>
          </a:xfrm>
          <a:prstGeom prst="rect">
            <a:avLst/>
          </a:prstGeom>
          <a:noFill/>
        </p:spPr>
        <p:txBody>
          <a:bodyPr wrap="square">
            <a:spAutoFit/>
          </a:bodyPr>
          <a:lstStyle/>
          <a:p>
            <a:r>
              <a:rPr lang="fr-FR" sz="1200" b="1" dirty="0"/>
              <a:t>La puissance statistique représente la probabilité qu'un test statistique détecte un effet réel lorsqu'il existe</a:t>
            </a:r>
            <a:r>
              <a:rPr lang="fr-FR" sz="1200" dirty="0"/>
              <a:t>. </a:t>
            </a:r>
          </a:p>
          <a:p>
            <a:r>
              <a:rPr lang="fr-FR" sz="1200" dirty="0"/>
              <a:t>En d'autres termes, c'est la capacité d'un test à rejeter correctement l'hypothèse nulle quand elle est fausse.</a:t>
            </a:r>
          </a:p>
          <a:p>
            <a:endParaRPr lang="fr-FR" sz="1200" dirty="0"/>
          </a:p>
          <a:p>
            <a:r>
              <a:rPr lang="fr-FR" sz="1200" dirty="0"/>
              <a:t>Plus concrètement, dans le contexte d'un essai clinique de vaccin par exemple :Si le vaccin a réellement un effet protecteur</a:t>
            </a:r>
          </a:p>
          <a:p>
            <a:r>
              <a:rPr lang="fr-FR" sz="1200" dirty="0"/>
              <a:t>La puissance statistique est la probabilité que l'étude conclue correctement à cet effet</a:t>
            </a:r>
          </a:p>
          <a:p>
            <a:endParaRPr lang="fr-FR" sz="1200" dirty="0"/>
          </a:p>
          <a:p>
            <a:r>
              <a:rPr lang="fr-FR" sz="1200" dirty="0"/>
              <a:t>La puissance statistique dépend de plusieurs facteurs :</a:t>
            </a:r>
          </a:p>
          <a:p>
            <a:pPr marL="285750" indent="-285750">
              <a:buFontTx/>
              <a:buChar char="-"/>
            </a:pPr>
            <a:r>
              <a:rPr lang="fr-FR" sz="1200" dirty="0"/>
              <a:t>La taille de l'échantillon (nombre de participants)</a:t>
            </a:r>
          </a:p>
          <a:p>
            <a:pPr marL="285750" indent="-285750">
              <a:buFontTx/>
              <a:buChar char="-"/>
            </a:pPr>
            <a:r>
              <a:rPr lang="fr-FR" sz="1200" dirty="0"/>
              <a:t>L'ampleur de l'effet à détecter</a:t>
            </a:r>
          </a:p>
          <a:p>
            <a:pPr marL="285750" indent="-285750">
              <a:buFontTx/>
              <a:buChar char="-"/>
            </a:pPr>
            <a:r>
              <a:rPr lang="fr-FR" sz="1200" dirty="0"/>
              <a:t>La variabilité des données</a:t>
            </a:r>
          </a:p>
          <a:p>
            <a:pPr marL="285750" indent="-285750">
              <a:buFontTx/>
              <a:buChar char="-"/>
            </a:pPr>
            <a:r>
              <a:rPr lang="fr-FR" sz="1200" dirty="0"/>
              <a:t>Le seuil de significativité choisi (généralement α = 0,05) (</a:t>
            </a:r>
            <a:r>
              <a:rPr lang="fr-FR" sz="1200" dirty="0">
                <a:solidFill>
                  <a:schemeClr val="accent2">
                    <a:lumMod val="75000"/>
                  </a:schemeClr>
                </a:solidFill>
              </a:rPr>
              <a:t>aussi considéré comme la probabilité d’un faux positif</a:t>
            </a:r>
            <a:r>
              <a:rPr lang="fr-FR" sz="1200" dirty="0"/>
              <a:t>)</a:t>
            </a:r>
          </a:p>
          <a:p>
            <a:pPr marL="285750" indent="-285750">
              <a:buFontTx/>
              <a:buChar char="-"/>
            </a:pPr>
            <a:r>
              <a:rPr lang="fr-FR" sz="1200" dirty="0"/>
              <a:t>Une puissance de 80% (β = 0,20) est souvent considérée comme standard dans les essais cliniques, ce qui signifie que l'étude a 80% de chances de détecter l'effet recherché s'il existe réellement (</a:t>
            </a:r>
            <a:r>
              <a:rPr lang="fr-FR" sz="1200" dirty="0">
                <a:solidFill>
                  <a:schemeClr val="accent2">
                    <a:lumMod val="75000"/>
                  </a:schemeClr>
                </a:solidFill>
              </a:rPr>
              <a:t>aussi considéré comme la probabilité d’un faux négatif</a:t>
            </a:r>
            <a:r>
              <a:rPr lang="fr-FR" sz="1200" dirty="0"/>
              <a:t>)</a:t>
            </a:r>
          </a:p>
          <a:p>
            <a:pPr marL="285750" indent="-285750">
              <a:buFontTx/>
              <a:buChar char="-"/>
            </a:pPr>
            <a:r>
              <a:rPr lang="fr-FR" sz="1200" dirty="0"/>
              <a:t>Dans le graphique de la diapositive, on voit que l'approche bayésienne permet d'atteindre une puissance statistique plus élevée avec le même nombre de participants que l'approche </a:t>
            </a:r>
            <a:r>
              <a:rPr lang="fr-FR" sz="1200" dirty="0" err="1"/>
              <a:t>fréquentiste</a:t>
            </a:r>
            <a:r>
              <a:rPr lang="fr-FR" sz="1200" dirty="0"/>
              <a:t> classique, ce qui constitue un avantage majeur en termes d'efficacité des études.</a:t>
            </a:r>
            <a:endParaRPr lang="en-US" sz="1200" dirty="0"/>
          </a:p>
        </p:txBody>
      </p:sp>
      <p:sp>
        <p:nvSpPr>
          <p:cNvPr id="11" name="ZoneTexte 10">
            <a:extLst>
              <a:ext uri="{FF2B5EF4-FFF2-40B4-BE49-F238E27FC236}">
                <a16:creationId xmlns:a16="http://schemas.microsoft.com/office/drawing/2014/main" id="{2417EB79-24F0-DFBF-8BBD-FBBBD76C40FE}"/>
              </a:ext>
            </a:extLst>
          </p:cNvPr>
          <p:cNvSpPr txBox="1"/>
          <p:nvPr/>
        </p:nvSpPr>
        <p:spPr>
          <a:xfrm>
            <a:off x="148936" y="239047"/>
            <a:ext cx="11894127" cy="3785652"/>
          </a:xfrm>
          <a:prstGeom prst="rect">
            <a:avLst/>
          </a:prstGeom>
          <a:noFill/>
        </p:spPr>
        <p:txBody>
          <a:bodyPr wrap="square">
            <a:spAutoFit/>
          </a:bodyPr>
          <a:lstStyle/>
          <a:p>
            <a:r>
              <a:rPr lang="fr-FR" sz="1200" b="1" dirty="0"/>
              <a:t>L'hypothèse nulle (souvent notée H₀) </a:t>
            </a:r>
            <a:r>
              <a:rPr lang="fr-FR" sz="1200" dirty="0"/>
              <a:t>est un concept fondamental en statistique inférentielle. </a:t>
            </a:r>
          </a:p>
          <a:p>
            <a:r>
              <a:rPr lang="fr-FR" sz="1200" dirty="0"/>
              <a:t>Formulation des hypothèses :</a:t>
            </a:r>
          </a:p>
          <a:p>
            <a:pPr marL="171450" indent="-171450">
              <a:buFontTx/>
              <a:buChar char="-"/>
            </a:pPr>
            <a:r>
              <a:rPr lang="fr-FR" sz="1200" dirty="0"/>
              <a:t>Hypothèse nulle (H₀) : Postule qu'il n'y a pas d'effet ou de différence (ex : "le traitement n'a pas d'effet")</a:t>
            </a:r>
          </a:p>
          <a:p>
            <a:pPr marL="171450" indent="-171450">
              <a:buFontTx/>
              <a:buChar char="-"/>
            </a:pPr>
            <a:r>
              <a:rPr lang="fr-FR" sz="1200" dirty="0"/>
              <a:t>Hypothèse alternative (H₁) : Postule qu'il existe un effet ou une différence (ex : "le traitement a un effet")</a:t>
            </a:r>
          </a:p>
          <a:p>
            <a:endParaRPr lang="fr-FR" sz="1200" dirty="0"/>
          </a:p>
          <a:p>
            <a:r>
              <a:rPr lang="fr-FR" sz="1200" dirty="0"/>
              <a:t>Logique du test :On part du principe que H₀ est vraie jusqu'à preuve du contraire</a:t>
            </a:r>
          </a:p>
          <a:p>
            <a:r>
              <a:rPr lang="fr-FR" sz="1200" dirty="0"/>
              <a:t>On recueille des données et on calcule une statistique de test. On détermine la probabilité (p-value) d'obtenir un résultat au moins aussi extrême si H₀ est vraie</a:t>
            </a:r>
          </a:p>
          <a:p>
            <a:r>
              <a:rPr lang="fr-FR" sz="1200" dirty="0"/>
              <a:t>Si cette probabilité est inférieure au seuil alpha (généralement 0,05), on rejette H₀</a:t>
            </a:r>
          </a:p>
          <a:p>
            <a:endParaRPr lang="fr-FR" sz="1200" dirty="0"/>
          </a:p>
          <a:p>
            <a:r>
              <a:rPr lang="fr-FR" sz="1200" dirty="0"/>
              <a:t>Décisions possibles :</a:t>
            </a:r>
          </a:p>
          <a:p>
            <a:pPr marL="171450" indent="-171450">
              <a:buFontTx/>
              <a:buChar char="-"/>
            </a:pPr>
            <a:r>
              <a:rPr lang="fr-FR" sz="1200" dirty="0"/>
              <a:t>Rejeter H₀ : On conclut qu'il y a probablement un effet (résultat "statistiquement significatif")</a:t>
            </a:r>
          </a:p>
          <a:p>
            <a:pPr marL="171450" indent="-171450">
              <a:buFontTx/>
              <a:buChar char="-"/>
            </a:pPr>
            <a:r>
              <a:rPr lang="fr-FR" sz="1200" dirty="0"/>
              <a:t>Ne pas rejeter H₀ : On ne peut pas conclure qu'il y a un effet (mais cela ne prouve pas l'absence d'effet)</a:t>
            </a:r>
          </a:p>
          <a:p>
            <a:endParaRPr lang="fr-FR" sz="1200" dirty="0"/>
          </a:p>
          <a:p>
            <a:r>
              <a:rPr lang="fr-FR" sz="1200" dirty="0"/>
              <a:t>Erreurs possibles :</a:t>
            </a:r>
          </a:p>
          <a:p>
            <a:pPr marL="171450" indent="-171450">
              <a:buFontTx/>
              <a:buChar char="-"/>
            </a:pPr>
            <a:r>
              <a:rPr lang="fr-FR" sz="1200" dirty="0"/>
              <a:t>Erreur de type I (réglée par alpha) : Rejeter H₀ alors qu'elle est vraie (faux positif)</a:t>
            </a:r>
          </a:p>
          <a:p>
            <a:pPr marL="171450" indent="-171450">
              <a:buFontTx/>
              <a:buChar char="-"/>
            </a:pPr>
            <a:r>
              <a:rPr lang="fr-FR" sz="1200" dirty="0"/>
              <a:t>Erreur de type II (liée à beta) : Ne pas rejeter H₀ alors qu'elle est fausse (faux négatif)</a:t>
            </a:r>
          </a:p>
          <a:p>
            <a:pPr marL="171450" indent="-171450">
              <a:buFontTx/>
              <a:buChar char="-"/>
            </a:pPr>
            <a:r>
              <a:rPr lang="fr-FR" sz="1200" dirty="0"/>
              <a:t>Puissance (1-beta) : Probabilité de rejeter H₀ quand elle est effectivement fausse</a:t>
            </a:r>
          </a:p>
          <a:p>
            <a:pPr marL="171450" indent="-171450">
              <a:buFontTx/>
              <a:buChar char="-"/>
            </a:pPr>
            <a:r>
              <a:rPr lang="fr-FR" sz="1200" dirty="0"/>
              <a:t>Limitations :Ne démontre jamais définitivement l'hypothèse nulle. La signification statistique n'implique pas nécessairement une pertinence clinique. Fortement influencée par la taille de l'échantillon. Dans les essais cliniques, ce cadre est utilisé pour évaluer si un nouveau traitement montre un effet suffisamment important pour être considéré comme non attribuable au hasard.</a:t>
            </a:r>
            <a:endParaRPr lang="en-US" sz="1200" dirty="0"/>
          </a:p>
        </p:txBody>
      </p:sp>
      <p:sp>
        <p:nvSpPr>
          <p:cNvPr id="12" name="ZoneTexte 11">
            <a:extLst>
              <a:ext uri="{FF2B5EF4-FFF2-40B4-BE49-F238E27FC236}">
                <a16:creationId xmlns:a16="http://schemas.microsoft.com/office/drawing/2014/main" id="{7DA01EA4-C518-644B-83A8-98FF8A0BBA13}"/>
              </a:ext>
            </a:extLst>
          </p:cNvPr>
          <p:cNvSpPr txBox="1"/>
          <p:nvPr/>
        </p:nvSpPr>
        <p:spPr>
          <a:xfrm>
            <a:off x="6837219" y="26209"/>
            <a:ext cx="4495800" cy="369332"/>
          </a:xfrm>
          <a:prstGeom prst="rect">
            <a:avLst/>
          </a:prstGeom>
          <a:noFill/>
        </p:spPr>
        <p:txBody>
          <a:bodyPr wrap="square" rtlCol="0">
            <a:spAutoFit/>
          </a:bodyPr>
          <a:lstStyle/>
          <a:p>
            <a:r>
              <a:rPr lang="fr-FR" b="1" dirty="0"/>
              <a:t>Bases statistiques des essais cliniques</a:t>
            </a:r>
            <a:endParaRPr lang="en-US" b="1" dirty="0"/>
          </a:p>
        </p:txBody>
      </p:sp>
    </p:spTree>
    <p:extLst>
      <p:ext uri="{BB962C8B-B14F-4D97-AF65-F5344CB8AC3E}">
        <p14:creationId xmlns:p14="http://schemas.microsoft.com/office/powerpoint/2010/main" val="1066900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8B57A9C-CD4E-4E64-A837-61E4DCB9F772}"/>
              </a:ext>
            </a:extLst>
          </p:cNvPr>
          <p:cNvSpPr txBox="1"/>
          <p:nvPr/>
        </p:nvSpPr>
        <p:spPr>
          <a:xfrm>
            <a:off x="4558146" y="74700"/>
            <a:ext cx="4495800" cy="369332"/>
          </a:xfrm>
          <a:prstGeom prst="rect">
            <a:avLst/>
          </a:prstGeom>
          <a:noFill/>
        </p:spPr>
        <p:txBody>
          <a:bodyPr wrap="square" rtlCol="0">
            <a:spAutoFit/>
          </a:bodyPr>
          <a:lstStyle/>
          <a:p>
            <a:r>
              <a:rPr lang="fr-FR" b="1" dirty="0"/>
              <a:t>Statistiques VS Probabilités</a:t>
            </a:r>
            <a:endParaRPr lang="en-US" b="1" dirty="0"/>
          </a:p>
        </p:txBody>
      </p:sp>
      <p:pic>
        <p:nvPicPr>
          <p:cNvPr id="6" name="Image 5">
            <a:extLst>
              <a:ext uri="{FF2B5EF4-FFF2-40B4-BE49-F238E27FC236}">
                <a16:creationId xmlns:a16="http://schemas.microsoft.com/office/drawing/2014/main" id="{34B807D9-043B-94AD-6100-CDB2F8EBB778}"/>
              </a:ext>
            </a:extLst>
          </p:cNvPr>
          <p:cNvPicPr>
            <a:picLocks noChangeAspect="1"/>
          </p:cNvPicPr>
          <p:nvPr/>
        </p:nvPicPr>
        <p:blipFill>
          <a:blip r:embed="rId2"/>
          <a:stretch>
            <a:fillRect/>
          </a:stretch>
        </p:blipFill>
        <p:spPr>
          <a:xfrm>
            <a:off x="1811826" y="568034"/>
            <a:ext cx="5891302" cy="1116799"/>
          </a:xfrm>
          <a:prstGeom prst="rect">
            <a:avLst/>
          </a:prstGeom>
        </p:spPr>
      </p:pic>
      <p:sp>
        <p:nvSpPr>
          <p:cNvPr id="7" name="ZoneTexte 6">
            <a:extLst>
              <a:ext uri="{FF2B5EF4-FFF2-40B4-BE49-F238E27FC236}">
                <a16:creationId xmlns:a16="http://schemas.microsoft.com/office/drawing/2014/main" id="{838809EE-A6B5-85AE-21D5-9D458AE38AE4}"/>
              </a:ext>
            </a:extLst>
          </p:cNvPr>
          <p:cNvSpPr txBox="1"/>
          <p:nvPr/>
        </p:nvSpPr>
        <p:spPr>
          <a:xfrm>
            <a:off x="193964" y="526270"/>
            <a:ext cx="1950372" cy="1200329"/>
          </a:xfrm>
          <a:prstGeom prst="rect">
            <a:avLst/>
          </a:prstGeom>
          <a:noFill/>
        </p:spPr>
        <p:txBody>
          <a:bodyPr wrap="square" rtlCol="0">
            <a:spAutoFit/>
          </a:bodyPr>
          <a:lstStyle/>
          <a:p>
            <a:r>
              <a:rPr lang="fr-FR" sz="2400" dirty="0"/>
              <a:t>La Loi des Grands Nombres</a:t>
            </a:r>
            <a:endParaRPr lang="en-US" sz="2400" dirty="0"/>
          </a:p>
        </p:txBody>
      </p:sp>
      <p:pic>
        <p:nvPicPr>
          <p:cNvPr id="9" name="Image 8">
            <a:extLst>
              <a:ext uri="{FF2B5EF4-FFF2-40B4-BE49-F238E27FC236}">
                <a16:creationId xmlns:a16="http://schemas.microsoft.com/office/drawing/2014/main" id="{70395A3F-82D9-70E6-8DBE-79D61DE5987E}"/>
              </a:ext>
            </a:extLst>
          </p:cNvPr>
          <p:cNvPicPr>
            <a:picLocks noChangeAspect="1"/>
          </p:cNvPicPr>
          <p:nvPr/>
        </p:nvPicPr>
        <p:blipFill>
          <a:blip r:embed="rId3"/>
          <a:stretch>
            <a:fillRect/>
          </a:stretch>
        </p:blipFill>
        <p:spPr>
          <a:xfrm>
            <a:off x="193964" y="1808835"/>
            <a:ext cx="11817927" cy="1716944"/>
          </a:xfrm>
          <a:prstGeom prst="rect">
            <a:avLst/>
          </a:prstGeom>
        </p:spPr>
      </p:pic>
      <p:sp>
        <p:nvSpPr>
          <p:cNvPr id="11" name="ZoneTexte 10">
            <a:extLst>
              <a:ext uri="{FF2B5EF4-FFF2-40B4-BE49-F238E27FC236}">
                <a16:creationId xmlns:a16="http://schemas.microsoft.com/office/drawing/2014/main" id="{2E81EE39-BFED-8693-16EE-6E333C58FB97}"/>
              </a:ext>
            </a:extLst>
          </p:cNvPr>
          <p:cNvSpPr txBox="1"/>
          <p:nvPr/>
        </p:nvSpPr>
        <p:spPr>
          <a:xfrm>
            <a:off x="193964" y="3586341"/>
            <a:ext cx="11817926" cy="523220"/>
          </a:xfrm>
          <a:prstGeom prst="rect">
            <a:avLst/>
          </a:prstGeom>
          <a:noFill/>
        </p:spPr>
        <p:txBody>
          <a:bodyPr wrap="square">
            <a:spAutoFit/>
          </a:bodyPr>
          <a:lstStyle/>
          <a:p>
            <a:r>
              <a:rPr lang="fr-FR" sz="1400" dirty="0"/>
              <a:t>Probabilités : Que se passerait-il si l'on connaissait parfaitement les lois du hasard ? </a:t>
            </a:r>
          </a:p>
          <a:p>
            <a:r>
              <a:rPr lang="fr-FR" sz="1400" dirty="0"/>
              <a:t>Statistiques : Que pouvons-nous apprendre sur les lois du hasard en observant des résultats partiels et bruités ?</a:t>
            </a:r>
            <a:endParaRPr lang="en-US" sz="1400" dirty="0"/>
          </a:p>
        </p:txBody>
      </p:sp>
      <p:pic>
        <p:nvPicPr>
          <p:cNvPr id="13" name="Image 12">
            <a:extLst>
              <a:ext uri="{FF2B5EF4-FFF2-40B4-BE49-F238E27FC236}">
                <a16:creationId xmlns:a16="http://schemas.microsoft.com/office/drawing/2014/main" id="{E1B00377-899E-D8EA-64E4-B34C489615A2}"/>
              </a:ext>
            </a:extLst>
          </p:cNvPr>
          <p:cNvPicPr>
            <a:picLocks noChangeAspect="1"/>
          </p:cNvPicPr>
          <p:nvPr/>
        </p:nvPicPr>
        <p:blipFill>
          <a:blip r:embed="rId4"/>
          <a:stretch>
            <a:fillRect/>
          </a:stretch>
        </p:blipFill>
        <p:spPr>
          <a:xfrm>
            <a:off x="193964" y="4170123"/>
            <a:ext cx="11817926" cy="1918611"/>
          </a:xfrm>
          <a:prstGeom prst="rect">
            <a:avLst/>
          </a:prstGeom>
        </p:spPr>
      </p:pic>
    </p:spTree>
    <p:extLst>
      <p:ext uri="{BB962C8B-B14F-4D97-AF65-F5344CB8AC3E}">
        <p14:creationId xmlns:p14="http://schemas.microsoft.com/office/powerpoint/2010/main" val="3910974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8ADF0E3-E599-BE9A-CFC4-9FB149D83F1A}"/>
              </a:ext>
            </a:extLst>
          </p:cNvPr>
          <p:cNvSpPr txBox="1"/>
          <p:nvPr/>
        </p:nvSpPr>
        <p:spPr>
          <a:xfrm>
            <a:off x="4558146" y="74700"/>
            <a:ext cx="4495800" cy="369332"/>
          </a:xfrm>
          <a:prstGeom prst="rect">
            <a:avLst/>
          </a:prstGeom>
          <a:noFill/>
        </p:spPr>
        <p:txBody>
          <a:bodyPr wrap="square" rtlCol="0">
            <a:spAutoFit/>
          </a:bodyPr>
          <a:lstStyle/>
          <a:p>
            <a:r>
              <a:rPr lang="fr-FR" b="1" dirty="0"/>
              <a:t>Statistiques VS Probabilités</a:t>
            </a:r>
            <a:endParaRPr lang="en-US" b="1" dirty="0"/>
          </a:p>
        </p:txBody>
      </p:sp>
      <p:pic>
        <p:nvPicPr>
          <p:cNvPr id="6" name="Image 5">
            <a:extLst>
              <a:ext uri="{FF2B5EF4-FFF2-40B4-BE49-F238E27FC236}">
                <a16:creationId xmlns:a16="http://schemas.microsoft.com/office/drawing/2014/main" id="{6FAB0D0F-335B-B71F-0ACB-C7E2BDD9F879}"/>
              </a:ext>
            </a:extLst>
          </p:cNvPr>
          <p:cNvPicPr>
            <a:picLocks noChangeAspect="1"/>
          </p:cNvPicPr>
          <p:nvPr/>
        </p:nvPicPr>
        <p:blipFill>
          <a:blip r:embed="rId2"/>
          <a:stretch>
            <a:fillRect/>
          </a:stretch>
        </p:blipFill>
        <p:spPr>
          <a:xfrm>
            <a:off x="174846" y="653614"/>
            <a:ext cx="5824172" cy="1717086"/>
          </a:xfrm>
          <a:prstGeom prst="rect">
            <a:avLst/>
          </a:prstGeom>
        </p:spPr>
      </p:pic>
      <p:pic>
        <p:nvPicPr>
          <p:cNvPr id="8" name="Image 7">
            <a:extLst>
              <a:ext uri="{FF2B5EF4-FFF2-40B4-BE49-F238E27FC236}">
                <a16:creationId xmlns:a16="http://schemas.microsoft.com/office/drawing/2014/main" id="{2A32FD6D-80AB-2B15-9868-6A83CA28DC2D}"/>
              </a:ext>
            </a:extLst>
          </p:cNvPr>
          <p:cNvPicPr>
            <a:picLocks noChangeAspect="1"/>
          </p:cNvPicPr>
          <p:nvPr/>
        </p:nvPicPr>
        <p:blipFill>
          <a:blip r:embed="rId3"/>
          <a:stretch>
            <a:fillRect/>
          </a:stretch>
        </p:blipFill>
        <p:spPr>
          <a:xfrm>
            <a:off x="174846" y="2501932"/>
            <a:ext cx="5824172" cy="1032709"/>
          </a:xfrm>
          <a:prstGeom prst="rect">
            <a:avLst/>
          </a:prstGeom>
        </p:spPr>
      </p:pic>
      <p:pic>
        <p:nvPicPr>
          <p:cNvPr id="10" name="Image 9">
            <a:extLst>
              <a:ext uri="{FF2B5EF4-FFF2-40B4-BE49-F238E27FC236}">
                <a16:creationId xmlns:a16="http://schemas.microsoft.com/office/drawing/2014/main" id="{6B0FCF5D-9F79-794B-2909-46BD79BF8BF6}"/>
              </a:ext>
            </a:extLst>
          </p:cNvPr>
          <p:cNvPicPr>
            <a:picLocks noChangeAspect="1"/>
          </p:cNvPicPr>
          <p:nvPr/>
        </p:nvPicPr>
        <p:blipFill>
          <a:blip r:embed="rId4"/>
          <a:stretch>
            <a:fillRect/>
          </a:stretch>
        </p:blipFill>
        <p:spPr>
          <a:xfrm>
            <a:off x="6192983" y="653614"/>
            <a:ext cx="5911201" cy="2881027"/>
          </a:xfrm>
          <a:prstGeom prst="rect">
            <a:avLst/>
          </a:prstGeom>
        </p:spPr>
      </p:pic>
      <p:pic>
        <p:nvPicPr>
          <p:cNvPr id="12" name="Image 11">
            <a:extLst>
              <a:ext uri="{FF2B5EF4-FFF2-40B4-BE49-F238E27FC236}">
                <a16:creationId xmlns:a16="http://schemas.microsoft.com/office/drawing/2014/main" id="{E86D72F4-59DF-AC70-E226-2FEBBBE5FA57}"/>
              </a:ext>
            </a:extLst>
          </p:cNvPr>
          <p:cNvPicPr>
            <a:picLocks noChangeAspect="1"/>
          </p:cNvPicPr>
          <p:nvPr/>
        </p:nvPicPr>
        <p:blipFill>
          <a:blip r:embed="rId5"/>
          <a:stretch>
            <a:fillRect/>
          </a:stretch>
        </p:blipFill>
        <p:spPr>
          <a:xfrm>
            <a:off x="174846" y="3665873"/>
            <a:ext cx="11929338" cy="2939807"/>
          </a:xfrm>
          <a:prstGeom prst="rect">
            <a:avLst/>
          </a:prstGeom>
        </p:spPr>
      </p:pic>
    </p:spTree>
    <p:extLst>
      <p:ext uri="{BB962C8B-B14F-4D97-AF65-F5344CB8AC3E}">
        <p14:creationId xmlns:p14="http://schemas.microsoft.com/office/powerpoint/2010/main" val="1619897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2D55CF6-C1D0-C292-E420-5CB59B38DAD1}"/>
              </a:ext>
            </a:extLst>
          </p:cNvPr>
          <p:cNvPicPr>
            <a:picLocks noChangeAspect="1"/>
          </p:cNvPicPr>
          <p:nvPr/>
        </p:nvPicPr>
        <p:blipFill>
          <a:blip r:embed="rId2"/>
          <a:stretch>
            <a:fillRect/>
          </a:stretch>
        </p:blipFill>
        <p:spPr>
          <a:xfrm>
            <a:off x="3235570" y="0"/>
            <a:ext cx="6022124" cy="3577213"/>
          </a:xfrm>
          <a:prstGeom prst="rect">
            <a:avLst/>
          </a:prstGeom>
        </p:spPr>
      </p:pic>
      <p:pic>
        <p:nvPicPr>
          <p:cNvPr id="7" name="Image 6">
            <a:extLst>
              <a:ext uri="{FF2B5EF4-FFF2-40B4-BE49-F238E27FC236}">
                <a16:creationId xmlns:a16="http://schemas.microsoft.com/office/drawing/2014/main" id="{0FA8A1B1-9F14-A4A4-282D-22C1C983A20F}"/>
              </a:ext>
            </a:extLst>
          </p:cNvPr>
          <p:cNvPicPr>
            <a:picLocks noChangeAspect="1"/>
          </p:cNvPicPr>
          <p:nvPr/>
        </p:nvPicPr>
        <p:blipFill>
          <a:blip r:embed="rId3"/>
          <a:stretch>
            <a:fillRect/>
          </a:stretch>
        </p:blipFill>
        <p:spPr>
          <a:xfrm>
            <a:off x="220664" y="3981652"/>
            <a:ext cx="6411248" cy="2636330"/>
          </a:xfrm>
          <a:prstGeom prst="rect">
            <a:avLst/>
          </a:prstGeom>
        </p:spPr>
      </p:pic>
      <p:pic>
        <p:nvPicPr>
          <p:cNvPr id="9" name="Image 8">
            <a:extLst>
              <a:ext uri="{FF2B5EF4-FFF2-40B4-BE49-F238E27FC236}">
                <a16:creationId xmlns:a16="http://schemas.microsoft.com/office/drawing/2014/main" id="{54D864F6-4167-3B44-238E-52E27CCBD688}"/>
              </a:ext>
            </a:extLst>
          </p:cNvPr>
          <p:cNvPicPr>
            <a:picLocks noChangeAspect="1"/>
          </p:cNvPicPr>
          <p:nvPr/>
        </p:nvPicPr>
        <p:blipFill>
          <a:blip r:embed="rId4"/>
          <a:stretch>
            <a:fillRect/>
          </a:stretch>
        </p:blipFill>
        <p:spPr>
          <a:xfrm>
            <a:off x="7172042" y="3741634"/>
            <a:ext cx="4939971" cy="3116366"/>
          </a:xfrm>
          <a:prstGeom prst="rect">
            <a:avLst/>
          </a:prstGeom>
        </p:spPr>
      </p:pic>
    </p:spTree>
    <p:extLst>
      <p:ext uri="{BB962C8B-B14F-4D97-AF65-F5344CB8AC3E}">
        <p14:creationId xmlns:p14="http://schemas.microsoft.com/office/powerpoint/2010/main" val="37539474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0ABD9CC-CC32-363F-3C11-D1439F64CAAE}"/>
              </a:ext>
            </a:extLst>
          </p:cNvPr>
          <p:cNvPicPr>
            <a:picLocks noChangeAspect="1"/>
          </p:cNvPicPr>
          <p:nvPr/>
        </p:nvPicPr>
        <p:blipFill>
          <a:blip r:embed="rId2"/>
          <a:stretch>
            <a:fillRect/>
          </a:stretch>
        </p:blipFill>
        <p:spPr>
          <a:xfrm>
            <a:off x="2800292" y="0"/>
            <a:ext cx="7020905" cy="638264"/>
          </a:xfrm>
          <a:prstGeom prst="rect">
            <a:avLst/>
          </a:prstGeom>
        </p:spPr>
      </p:pic>
      <p:sp>
        <p:nvSpPr>
          <p:cNvPr id="5" name="ZoneTexte 4">
            <a:extLst>
              <a:ext uri="{FF2B5EF4-FFF2-40B4-BE49-F238E27FC236}">
                <a16:creationId xmlns:a16="http://schemas.microsoft.com/office/drawing/2014/main" id="{28399BB2-C91D-F4C0-9542-329CFAA5255A}"/>
              </a:ext>
            </a:extLst>
          </p:cNvPr>
          <p:cNvSpPr txBox="1"/>
          <p:nvPr/>
        </p:nvSpPr>
        <p:spPr>
          <a:xfrm>
            <a:off x="110835" y="831273"/>
            <a:ext cx="6345382" cy="369332"/>
          </a:xfrm>
          <a:prstGeom prst="rect">
            <a:avLst/>
          </a:prstGeom>
          <a:noFill/>
        </p:spPr>
        <p:txBody>
          <a:bodyPr wrap="square" rtlCol="0">
            <a:spAutoFit/>
          </a:bodyPr>
          <a:lstStyle/>
          <a:p>
            <a:r>
              <a:rPr lang="fr-FR" dirty="0"/>
              <a:t>Approche bayésienne de l’ajustement de doses</a:t>
            </a:r>
            <a:endParaRPr lang="en-US" dirty="0"/>
          </a:p>
        </p:txBody>
      </p:sp>
      <p:pic>
        <p:nvPicPr>
          <p:cNvPr id="9" name="Image 8">
            <a:extLst>
              <a:ext uri="{FF2B5EF4-FFF2-40B4-BE49-F238E27FC236}">
                <a16:creationId xmlns:a16="http://schemas.microsoft.com/office/drawing/2014/main" id="{63388B5F-D068-80B1-B451-3DA51F130CD8}"/>
              </a:ext>
            </a:extLst>
          </p:cNvPr>
          <p:cNvPicPr>
            <a:picLocks noChangeAspect="1"/>
          </p:cNvPicPr>
          <p:nvPr/>
        </p:nvPicPr>
        <p:blipFill>
          <a:blip r:embed="rId3"/>
          <a:stretch>
            <a:fillRect/>
          </a:stretch>
        </p:blipFill>
        <p:spPr>
          <a:xfrm>
            <a:off x="110835" y="3969327"/>
            <a:ext cx="4741051" cy="2888673"/>
          </a:xfrm>
          <a:prstGeom prst="rect">
            <a:avLst/>
          </a:prstGeom>
        </p:spPr>
      </p:pic>
      <p:pic>
        <p:nvPicPr>
          <p:cNvPr id="15" name="Image 14">
            <a:extLst>
              <a:ext uri="{FF2B5EF4-FFF2-40B4-BE49-F238E27FC236}">
                <a16:creationId xmlns:a16="http://schemas.microsoft.com/office/drawing/2014/main" id="{A73D9C39-9839-652A-241E-DBA094A6894F}"/>
              </a:ext>
            </a:extLst>
          </p:cNvPr>
          <p:cNvPicPr>
            <a:picLocks noChangeAspect="1"/>
          </p:cNvPicPr>
          <p:nvPr/>
        </p:nvPicPr>
        <p:blipFill>
          <a:blip r:embed="rId4"/>
          <a:stretch>
            <a:fillRect/>
          </a:stretch>
        </p:blipFill>
        <p:spPr>
          <a:xfrm>
            <a:off x="168151" y="1200605"/>
            <a:ext cx="4680575" cy="2540122"/>
          </a:xfrm>
          <a:prstGeom prst="rect">
            <a:avLst/>
          </a:prstGeom>
        </p:spPr>
      </p:pic>
      <p:pic>
        <p:nvPicPr>
          <p:cNvPr id="21" name="Image 20">
            <a:extLst>
              <a:ext uri="{FF2B5EF4-FFF2-40B4-BE49-F238E27FC236}">
                <a16:creationId xmlns:a16="http://schemas.microsoft.com/office/drawing/2014/main" id="{2F507C10-FE53-2398-6D03-795D4BD6D8B9}"/>
              </a:ext>
            </a:extLst>
          </p:cNvPr>
          <p:cNvPicPr>
            <a:picLocks noChangeAspect="1"/>
          </p:cNvPicPr>
          <p:nvPr/>
        </p:nvPicPr>
        <p:blipFill>
          <a:blip r:embed="rId5"/>
          <a:stretch>
            <a:fillRect/>
          </a:stretch>
        </p:blipFill>
        <p:spPr>
          <a:xfrm>
            <a:off x="5950526" y="1195864"/>
            <a:ext cx="5999019" cy="3177847"/>
          </a:xfrm>
          <a:prstGeom prst="rect">
            <a:avLst/>
          </a:prstGeom>
        </p:spPr>
      </p:pic>
      <p:pic>
        <p:nvPicPr>
          <p:cNvPr id="23" name="Image 22">
            <a:extLst>
              <a:ext uri="{FF2B5EF4-FFF2-40B4-BE49-F238E27FC236}">
                <a16:creationId xmlns:a16="http://schemas.microsoft.com/office/drawing/2014/main" id="{37A66FC1-16AE-2891-1B03-3B0AA2FF3C6D}"/>
              </a:ext>
            </a:extLst>
          </p:cNvPr>
          <p:cNvPicPr>
            <a:picLocks noChangeAspect="1"/>
          </p:cNvPicPr>
          <p:nvPr/>
        </p:nvPicPr>
        <p:blipFill>
          <a:blip r:embed="rId6"/>
          <a:stretch>
            <a:fillRect/>
          </a:stretch>
        </p:blipFill>
        <p:spPr>
          <a:xfrm>
            <a:off x="5968511" y="4479919"/>
            <a:ext cx="4034471" cy="1429741"/>
          </a:xfrm>
          <a:prstGeom prst="rect">
            <a:avLst/>
          </a:prstGeom>
        </p:spPr>
      </p:pic>
      <p:sp>
        <p:nvSpPr>
          <p:cNvPr id="25" name="ZoneTexte 24">
            <a:extLst>
              <a:ext uri="{FF2B5EF4-FFF2-40B4-BE49-F238E27FC236}">
                <a16:creationId xmlns:a16="http://schemas.microsoft.com/office/drawing/2014/main" id="{D20BDD2F-734B-684A-16D1-1A9CEE53C0AA}"/>
              </a:ext>
            </a:extLst>
          </p:cNvPr>
          <p:cNvSpPr txBox="1"/>
          <p:nvPr/>
        </p:nvSpPr>
        <p:spPr>
          <a:xfrm>
            <a:off x="5902035" y="5934670"/>
            <a:ext cx="6096000" cy="923330"/>
          </a:xfrm>
          <a:prstGeom prst="rect">
            <a:avLst/>
          </a:prstGeom>
          <a:noFill/>
        </p:spPr>
        <p:txBody>
          <a:bodyPr wrap="square">
            <a:spAutoFit/>
          </a:bodyPr>
          <a:lstStyle/>
          <a:p>
            <a:r>
              <a:rPr lang="fr-FR" dirty="0"/>
              <a:t>Mais… Acceptabilité réglementaire : certaines autorités (FDA, EMA) exigent encore des validations supplémentaires pour accepter une approche bayésienne pure.</a:t>
            </a:r>
            <a:endParaRPr lang="en-US" dirty="0"/>
          </a:p>
        </p:txBody>
      </p:sp>
    </p:spTree>
    <p:extLst>
      <p:ext uri="{BB962C8B-B14F-4D97-AF65-F5344CB8AC3E}">
        <p14:creationId xmlns:p14="http://schemas.microsoft.com/office/powerpoint/2010/main" val="17569486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3D4BFDA-D71F-0996-2186-95834715F792}"/>
              </a:ext>
            </a:extLst>
          </p:cNvPr>
          <p:cNvSpPr txBox="1"/>
          <p:nvPr/>
        </p:nvSpPr>
        <p:spPr>
          <a:xfrm>
            <a:off x="3505199" y="0"/>
            <a:ext cx="5895109" cy="369332"/>
          </a:xfrm>
          <a:prstGeom prst="rect">
            <a:avLst/>
          </a:prstGeom>
          <a:noFill/>
        </p:spPr>
        <p:txBody>
          <a:bodyPr wrap="square" rtlCol="0">
            <a:spAutoFit/>
          </a:bodyPr>
          <a:lstStyle/>
          <a:p>
            <a:r>
              <a:rPr lang="fr-FR" b="1" dirty="0"/>
              <a:t>Pour aller plus loin : Probabilité conformationnelle</a:t>
            </a:r>
            <a:endParaRPr lang="en-US" b="1" dirty="0"/>
          </a:p>
        </p:txBody>
      </p:sp>
      <p:pic>
        <p:nvPicPr>
          <p:cNvPr id="10" name="Image 9">
            <a:extLst>
              <a:ext uri="{FF2B5EF4-FFF2-40B4-BE49-F238E27FC236}">
                <a16:creationId xmlns:a16="http://schemas.microsoft.com/office/drawing/2014/main" id="{6AF7B4A4-80FD-C8A3-879D-E94409C8633A}"/>
              </a:ext>
            </a:extLst>
          </p:cNvPr>
          <p:cNvPicPr>
            <a:picLocks noChangeAspect="1"/>
          </p:cNvPicPr>
          <p:nvPr/>
        </p:nvPicPr>
        <p:blipFill>
          <a:blip r:embed="rId2"/>
          <a:stretch>
            <a:fillRect/>
          </a:stretch>
        </p:blipFill>
        <p:spPr>
          <a:xfrm>
            <a:off x="195872" y="574773"/>
            <a:ext cx="5172765" cy="2870436"/>
          </a:xfrm>
          <a:prstGeom prst="rect">
            <a:avLst/>
          </a:prstGeom>
        </p:spPr>
      </p:pic>
      <p:pic>
        <p:nvPicPr>
          <p:cNvPr id="12" name="Image 11">
            <a:extLst>
              <a:ext uri="{FF2B5EF4-FFF2-40B4-BE49-F238E27FC236}">
                <a16:creationId xmlns:a16="http://schemas.microsoft.com/office/drawing/2014/main" id="{CBEAB349-F4BA-0A8B-CD44-5E7A5762943F}"/>
              </a:ext>
            </a:extLst>
          </p:cNvPr>
          <p:cNvPicPr>
            <a:picLocks noChangeAspect="1"/>
          </p:cNvPicPr>
          <p:nvPr/>
        </p:nvPicPr>
        <p:blipFill>
          <a:blip r:embed="rId3"/>
          <a:stretch>
            <a:fillRect/>
          </a:stretch>
        </p:blipFill>
        <p:spPr>
          <a:xfrm>
            <a:off x="1893054" y="3594149"/>
            <a:ext cx="8180525" cy="1518178"/>
          </a:xfrm>
          <a:prstGeom prst="rect">
            <a:avLst/>
          </a:prstGeom>
        </p:spPr>
      </p:pic>
      <p:pic>
        <p:nvPicPr>
          <p:cNvPr id="14" name="Image 13">
            <a:extLst>
              <a:ext uri="{FF2B5EF4-FFF2-40B4-BE49-F238E27FC236}">
                <a16:creationId xmlns:a16="http://schemas.microsoft.com/office/drawing/2014/main" id="{70AB31B2-8341-DD61-7BEA-D5989A348D8E}"/>
              </a:ext>
            </a:extLst>
          </p:cNvPr>
          <p:cNvPicPr>
            <a:picLocks noChangeAspect="1"/>
          </p:cNvPicPr>
          <p:nvPr/>
        </p:nvPicPr>
        <p:blipFill>
          <a:blip r:embed="rId4"/>
          <a:stretch>
            <a:fillRect/>
          </a:stretch>
        </p:blipFill>
        <p:spPr>
          <a:xfrm>
            <a:off x="1893054" y="5173567"/>
            <a:ext cx="8193471" cy="1435051"/>
          </a:xfrm>
          <a:prstGeom prst="rect">
            <a:avLst/>
          </a:prstGeom>
        </p:spPr>
      </p:pic>
      <p:pic>
        <p:nvPicPr>
          <p:cNvPr id="20" name="Image 19">
            <a:extLst>
              <a:ext uri="{FF2B5EF4-FFF2-40B4-BE49-F238E27FC236}">
                <a16:creationId xmlns:a16="http://schemas.microsoft.com/office/drawing/2014/main" id="{1E0CD65E-7DE8-CC4D-1F5D-83E42F2DBF1B}"/>
              </a:ext>
            </a:extLst>
          </p:cNvPr>
          <p:cNvPicPr>
            <a:picLocks noChangeAspect="1"/>
          </p:cNvPicPr>
          <p:nvPr/>
        </p:nvPicPr>
        <p:blipFill>
          <a:blip r:embed="rId5"/>
          <a:stretch>
            <a:fillRect/>
          </a:stretch>
        </p:blipFill>
        <p:spPr>
          <a:xfrm>
            <a:off x="5756564" y="574773"/>
            <a:ext cx="6017672" cy="2813457"/>
          </a:xfrm>
          <a:prstGeom prst="rect">
            <a:avLst/>
          </a:prstGeom>
        </p:spPr>
      </p:pic>
    </p:spTree>
    <p:extLst>
      <p:ext uri="{BB962C8B-B14F-4D97-AF65-F5344CB8AC3E}">
        <p14:creationId xmlns:p14="http://schemas.microsoft.com/office/powerpoint/2010/main" val="795190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63EA645-E4C0-1324-CF56-8F0A14692572}"/>
              </a:ext>
            </a:extLst>
          </p:cNvPr>
          <p:cNvPicPr>
            <a:picLocks noChangeAspect="1"/>
          </p:cNvPicPr>
          <p:nvPr/>
        </p:nvPicPr>
        <p:blipFill>
          <a:blip r:embed="rId2"/>
          <a:stretch>
            <a:fillRect/>
          </a:stretch>
        </p:blipFill>
        <p:spPr>
          <a:xfrm>
            <a:off x="0" y="109250"/>
            <a:ext cx="12192000" cy="6639499"/>
          </a:xfrm>
          <a:prstGeom prst="rect">
            <a:avLst/>
          </a:prstGeom>
        </p:spPr>
      </p:pic>
      <p:pic>
        <p:nvPicPr>
          <p:cNvPr id="7" name="Image 6">
            <a:extLst>
              <a:ext uri="{FF2B5EF4-FFF2-40B4-BE49-F238E27FC236}">
                <a16:creationId xmlns:a16="http://schemas.microsoft.com/office/drawing/2014/main" id="{C0D4841B-9AB4-BAF3-DD8C-34031D554027}"/>
              </a:ext>
            </a:extLst>
          </p:cNvPr>
          <p:cNvPicPr>
            <a:picLocks noChangeAspect="1"/>
          </p:cNvPicPr>
          <p:nvPr/>
        </p:nvPicPr>
        <p:blipFill>
          <a:blip r:embed="rId3"/>
          <a:stretch>
            <a:fillRect/>
          </a:stretch>
        </p:blipFill>
        <p:spPr>
          <a:xfrm>
            <a:off x="48882" y="2338058"/>
            <a:ext cx="5998627" cy="2926669"/>
          </a:xfrm>
          <a:prstGeom prst="rect">
            <a:avLst/>
          </a:prstGeom>
        </p:spPr>
      </p:pic>
      <p:pic>
        <p:nvPicPr>
          <p:cNvPr id="9" name="Image 8">
            <a:extLst>
              <a:ext uri="{FF2B5EF4-FFF2-40B4-BE49-F238E27FC236}">
                <a16:creationId xmlns:a16="http://schemas.microsoft.com/office/drawing/2014/main" id="{90423C47-1799-E6AE-6C2B-6FF642766045}"/>
              </a:ext>
            </a:extLst>
          </p:cNvPr>
          <p:cNvPicPr>
            <a:picLocks noChangeAspect="1"/>
          </p:cNvPicPr>
          <p:nvPr/>
        </p:nvPicPr>
        <p:blipFill>
          <a:blip r:embed="rId4"/>
          <a:stretch>
            <a:fillRect/>
          </a:stretch>
        </p:blipFill>
        <p:spPr>
          <a:xfrm>
            <a:off x="6144493" y="2452519"/>
            <a:ext cx="5998625" cy="2812208"/>
          </a:xfrm>
          <a:prstGeom prst="rect">
            <a:avLst/>
          </a:prstGeom>
        </p:spPr>
      </p:pic>
      <p:pic>
        <p:nvPicPr>
          <p:cNvPr id="11" name="Image 10">
            <a:extLst>
              <a:ext uri="{FF2B5EF4-FFF2-40B4-BE49-F238E27FC236}">
                <a16:creationId xmlns:a16="http://schemas.microsoft.com/office/drawing/2014/main" id="{427B9487-B4DD-2A94-EAD5-361C9C8A3D35}"/>
              </a:ext>
            </a:extLst>
          </p:cNvPr>
          <p:cNvPicPr>
            <a:picLocks noChangeAspect="1"/>
          </p:cNvPicPr>
          <p:nvPr/>
        </p:nvPicPr>
        <p:blipFill>
          <a:blip r:embed="rId5"/>
          <a:stretch>
            <a:fillRect/>
          </a:stretch>
        </p:blipFill>
        <p:spPr>
          <a:xfrm>
            <a:off x="5462010" y="5529379"/>
            <a:ext cx="1915535" cy="1135132"/>
          </a:xfrm>
          <a:prstGeom prst="rect">
            <a:avLst/>
          </a:prstGeom>
        </p:spPr>
      </p:pic>
      <p:pic>
        <p:nvPicPr>
          <p:cNvPr id="13" name="Image 12">
            <a:extLst>
              <a:ext uri="{FF2B5EF4-FFF2-40B4-BE49-F238E27FC236}">
                <a16:creationId xmlns:a16="http://schemas.microsoft.com/office/drawing/2014/main" id="{41B46411-75FD-C80A-C792-A2DE553B16E2}"/>
              </a:ext>
            </a:extLst>
          </p:cNvPr>
          <p:cNvPicPr>
            <a:picLocks noChangeAspect="1"/>
          </p:cNvPicPr>
          <p:nvPr/>
        </p:nvPicPr>
        <p:blipFill>
          <a:blip r:embed="rId6"/>
          <a:stretch>
            <a:fillRect/>
          </a:stretch>
        </p:blipFill>
        <p:spPr>
          <a:xfrm>
            <a:off x="9615055" y="5273698"/>
            <a:ext cx="2576945" cy="1680616"/>
          </a:xfrm>
          <a:prstGeom prst="rect">
            <a:avLst/>
          </a:prstGeom>
        </p:spPr>
      </p:pic>
      <p:pic>
        <p:nvPicPr>
          <p:cNvPr id="15" name="Image 14">
            <a:extLst>
              <a:ext uri="{FF2B5EF4-FFF2-40B4-BE49-F238E27FC236}">
                <a16:creationId xmlns:a16="http://schemas.microsoft.com/office/drawing/2014/main" id="{F29DEC30-6637-69A4-3C43-6903A9D3459B}"/>
              </a:ext>
            </a:extLst>
          </p:cNvPr>
          <p:cNvPicPr>
            <a:picLocks noChangeAspect="1"/>
          </p:cNvPicPr>
          <p:nvPr/>
        </p:nvPicPr>
        <p:blipFill>
          <a:blip r:embed="rId7"/>
          <a:stretch>
            <a:fillRect/>
          </a:stretch>
        </p:blipFill>
        <p:spPr>
          <a:xfrm>
            <a:off x="7186446" y="5571673"/>
            <a:ext cx="2179228" cy="1050544"/>
          </a:xfrm>
          <a:prstGeom prst="rect">
            <a:avLst/>
          </a:prstGeom>
        </p:spPr>
      </p:pic>
      <p:pic>
        <p:nvPicPr>
          <p:cNvPr id="17" name="Image 16">
            <a:extLst>
              <a:ext uri="{FF2B5EF4-FFF2-40B4-BE49-F238E27FC236}">
                <a16:creationId xmlns:a16="http://schemas.microsoft.com/office/drawing/2014/main" id="{65848795-26F0-D5A5-CB7E-78416FC2FD04}"/>
              </a:ext>
            </a:extLst>
          </p:cNvPr>
          <p:cNvPicPr>
            <a:picLocks noChangeAspect="1"/>
          </p:cNvPicPr>
          <p:nvPr/>
        </p:nvPicPr>
        <p:blipFill>
          <a:blip r:embed="rId8"/>
          <a:stretch>
            <a:fillRect/>
          </a:stretch>
        </p:blipFill>
        <p:spPr>
          <a:xfrm>
            <a:off x="5684258" y="942109"/>
            <a:ext cx="3992198" cy="5430982"/>
          </a:xfrm>
          <a:prstGeom prst="rect">
            <a:avLst/>
          </a:prstGeom>
        </p:spPr>
      </p:pic>
    </p:spTree>
    <p:extLst>
      <p:ext uri="{BB962C8B-B14F-4D97-AF65-F5344CB8AC3E}">
        <p14:creationId xmlns:p14="http://schemas.microsoft.com/office/powerpoint/2010/main" val="3207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CC817A-3ECB-845C-2058-E0593C5E7888}"/>
              </a:ext>
            </a:extLst>
          </p:cNvPr>
          <p:cNvPicPr>
            <a:picLocks noChangeAspect="1"/>
          </p:cNvPicPr>
          <p:nvPr/>
        </p:nvPicPr>
        <p:blipFill>
          <a:blip r:embed="rId2"/>
          <a:stretch>
            <a:fillRect/>
          </a:stretch>
        </p:blipFill>
        <p:spPr>
          <a:xfrm>
            <a:off x="3210624" y="0"/>
            <a:ext cx="5670140" cy="830697"/>
          </a:xfrm>
          <a:prstGeom prst="rect">
            <a:avLst/>
          </a:prstGeom>
        </p:spPr>
      </p:pic>
      <p:pic>
        <p:nvPicPr>
          <p:cNvPr id="7" name="Image 6">
            <a:extLst>
              <a:ext uri="{FF2B5EF4-FFF2-40B4-BE49-F238E27FC236}">
                <a16:creationId xmlns:a16="http://schemas.microsoft.com/office/drawing/2014/main" id="{CB3BFEC5-DDC1-50F1-9418-97DAAA5C822C}"/>
              </a:ext>
            </a:extLst>
          </p:cNvPr>
          <p:cNvPicPr>
            <a:picLocks noChangeAspect="1"/>
          </p:cNvPicPr>
          <p:nvPr/>
        </p:nvPicPr>
        <p:blipFill>
          <a:blip r:embed="rId3"/>
          <a:stretch>
            <a:fillRect/>
          </a:stretch>
        </p:blipFill>
        <p:spPr>
          <a:xfrm>
            <a:off x="81716" y="955772"/>
            <a:ext cx="5516824" cy="1932902"/>
          </a:xfrm>
          <a:prstGeom prst="rect">
            <a:avLst/>
          </a:prstGeom>
        </p:spPr>
      </p:pic>
      <p:pic>
        <p:nvPicPr>
          <p:cNvPr id="9" name="Image 8">
            <a:extLst>
              <a:ext uri="{FF2B5EF4-FFF2-40B4-BE49-F238E27FC236}">
                <a16:creationId xmlns:a16="http://schemas.microsoft.com/office/drawing/2014/main" id="{3C39095B-6B11-6527-B352-3F41CEDBFDC3}"/>
              </a:ext>
            </a:extLst>
          </p:cNvPr>
          <p:cNvPicPr>
            <a:picLocks noChangeAspect="1"/>
          </p:cNvPicPr>
          <p:nvPr/>
        </p:nvPicPr>
        <p:blipFill>
          <a:blip r:embed="rId4"/>
          <a:stretch>
            <a:fillRect/>
          </a:stretch>
        </p:blipFill>
        <p:spPr>
          <a:xfrm>
            <a:off x="6249383" y="955772"/>
            <a:ext cx="5698414" cy="1932902"/>
          </a:xfrm>
          <a:prstGeom prst="rect">
            <a:avLst/>
          </a:prstGeom>
        </p:spPr>
      </p:pic>
      <p:pic>
        <p:nvPicPr>
          <p:cNvPr id="11" name="Image 10">
            <a:extLst>
              <a:ext uri="{FF2B5EF4-FFF2-40B4-BE49-F238E27FC236}">
                <a16:creationId xmlns:a16="http://schemas.microsoft.com/office/drawing/2014/main" id="{763F7568-C7B2-6C97-D873-C4E088206FC2}"/>
              </a:ext>
            </a:extLst>
          </p:cNvPr>
          <p:cNvPicPr>
            <a:picLocks noChangeAspect="1"/>
          </p:cNvPicPr>
          <p:nvPr/>
        </p:nvPicPr>
        <p:blipFill>
          <a:blip r:embed="rId5"/>
          <a:stretch>
            <a:fillRect/>
          </a:stretch>
        </p:blipFill>
        <p:spPr>
          <a:xfrm>
            <a:off x="81715" y="3013749"/>
            <a:ext cx="11866081" cy="2781688"/>
          </a:xfrm>
          <a:prstGeom prst="rect">
            <a:avLst/>
          </a:prstGeom>
        </p:spPr>
      </p:pic>
      <p:sp>
        <p:nvSpPr>
          <p:cNvPr id="13" name="ZoneTexte 12">
            <a:extLst>
              <a:ext uri="{FF2B5EF4-FFF2-40B4-BE49-F238E27FC236}">
                <a16:creationId xmlns:a16="http://schemas.microsoft.com/office/drawing/2014/main" id="{E6DC8D20-5945-3714-B36D-745BA7D5A3A0}"/>
              </a:ext>
            </a:extLst>
          </p:cNvPr>
          <p:cNvSpPr txBox="1"/>
          <p:nvPr/>
        </p:nvSpPr>
        <p:spPr>
          <a:xfrm>
            <a:off x="81715" y="5795437"/>
            <a:ext cx="11866080" cy="923330"/>
          </a:xfrm>
          <a:prstGeom prst="rect">
            <a:avLst/>
          </a:prstGeom>
          <a:noFill/>
        </p:spPr>
        <p:txBody>
          <a:bodyPr wrap="square">
            <a:spAutoFit/>
          </a:bodyPr>
          <a:lstStyle/>
          <a:p>
            <a:endParaRPr lang="fr-FR" dirty="0"/>
          </a:p>
          <a:p>
            <a:r>
              <a:rPr lang="fr-FR" dirty="0"/>
              <a:t>Le plus grand défi est de prendre des </a:t>
            </a:r>
            <a:r>
              <a:rPr lang="fr-FR" b="1" dirty="0"/>
              <a:t>décisions en temps réel </a:t>
            </a:r>
            <a:r>
              <a:rPr lang="fr-FR" dirty="0"/>
              <a:t>avec des </a:t>
            </a:r>
            <a:r>
              <a:rPr lang="fr-FR" b="1" dirty="0"/>
              <a:t>données incomplètes</a:t>
            </a:r>
            <a:r>
              <a:rPr lang="fr-FR" dirty="0"/>
              <a:t>, tout en gardant </a:t>
            </a:r>
            <a:r>
              <a:rPr lang="fr-FR" b="1" dirty="0"/>
              <a:t>toujours à l'esprit la sécurité des participants </a:t>
            </a:r>
            <a:r>
              <a:rPr lang="fr-FR" dirty="0"/>
              <a:t>et </a:t>
            </a:r>
            <a:r>
              <a:rPr lang="fr-FR" b="1" dirty="0"/>
              <a:t>l'intégrité scientifique de l'étude</a:t>
            </a:r>
            <a:r>
              <a:rPr lang="fr-FR" dirty="0"/>
              <a:t>.</a:t>
            </a:r>
            <a:endParaRPr lang="en-US" dirty="0"/>
          </a:p>
        </p:txBody>
      </p:sp>
    </p:spTree>
    <p:extLst>
      <p:ext uri="{BB962C8B-B14F-4D97-AF65-F5344CB8AC3E}">
        <p14:creationId xmlns:p14="http://schemas.microsoft.com/office/powerpoint/2010/main" val="33410474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B51C33E-B63E-B1AE-C78D-52C39B004F13}"/>
              </a:ext>
            </a:extLst>
          </p:cNvPr>
          <p:cNvPicPr>
            <a:picLocks noChangeAspect="1"/>
          </p:cNvPicPr>
          <p:nvPr/>
        </p:nvPicPr>
        <p:blipFill>
          <a:blip r:embed="rId2"/>
          <a:stretch>
            <a:fillRect/>
          </a:stretch>
        </p:blipFill>
        <p:spPr>
          <a:xfrm>
            <a:off x="2172849" y="51918"/>
            <a:ext cx="8345065" cy="533474"/>
          </a:xfrm>
          <a:prstGeom prst="rect">
            <a:avLst/>
          </a:prstGeom>
        </p:spPr>
      </p:pic>
      <p:pic>
        <p:nvPicPr>
          <p:cNvPr id="7" name="Image 6">
            <a:extLst>
              <a:ext uri="{FF2B5EF4-FFF2-40B4-BE49-F238E27FC236}">
                <a16:creationId xmlns:a16="http://schemas.microsoft.com/office/drawing/2014/main" id="{9CE77EE6-C191-9F19-1620-AEE61C032033}"/>
              </a:ext>
            </a:extLst>
          </p:cNvPr>
          <p:cNvPicPr>
            <a:picLocks noChangeAspect="1"/>
          </p:cNvPicPr>
          <p:nvPr/>
        </p:nvPicPr>
        <p:blipFill>
          <a:blip r:embed="rId3"/>
          <a:stretch>
            <a:fillRect/>
          </a:stretch>
        </p:blipFill>
        <p:spPr>
          <a:xfrm>
            <a:off x="4149324" y="763843"/>
            <a:ext cx="6061474" cy="2388066"/>
          </a:xfrm>
          <a:prstGeom prst="rect">
            <a:avLst/>
          </a:prstGeom>
        </p:spPr>
      </p:pic>
      <p:pic>
        <p:nvPicPr>
          <p:cNvPr id="9" name="Image 8">
            <a:extLst>
              <a:ext uri="{FF2B5EF4-FFF2-40B4-BE49-F238E27FC236}">
                <a16:creationId xmlns:a16="http://schemas.microsoft.com/office/drawing/2014/main" id="{9BE8CD75-D542-E065-7C8B-0FABAA3BAA98}"/>
              </a:ext>
            </a:extLst>
          </p:cNvPr>
          <p:cNvPicPr>
            <a:picLocks noChangeAspect="1"/>
          </p:cNvPicPr>
          <p:nvPr/>
        </p:nvPicPr>
        <p:blipFill>
          <a:blip r:embed="rId4"/>
          <a:stretch>
            <a:fillRect/>
          </a:stretch>
        </p:blipFill>
        <p:spPr>
          <a:xfrm>
            <a:off x="4149324" y="3285035"/>
            <a:ext cx="6061475" cy="3275093"/>
          </a:xfrm>
          <a:prstGeom prst="rect">
            <a:avLst/>
          </a:prstGeom>
        </p:spPr>
      </p:pic>
      <p:pic>
        <p:nvPicPr>
          <p:cNvPr id="11" name="Image 10">
            <a:extLst>
              <a:ext uri="{FF2B5EF4-FFF2-40B4-BE49-F238E27FC236}">
                <a16:creationId xmlns:a16="http://schemas.microsoft.com/office/drawing/2014/main" id="{D3F02536-F24D-2E19-EFCD-5F8DD872C9EB}"/>
              </a:ext>
            </a:extLst>
          </p:cNvPr>
          <p:cNvPicPr>
            <a:picLocks noChangeAspect="1"/>
          </p:cNvPicPr>
          <p:nvPr/>
        </p:nvPicPr>
        <p:blipFill>
          <a:blip r:embed="rId5"/>
          <a:stretch>
            <a:fillRect/>
          </a:stretch>
        </p:blipFill>
        <p:spPr>
          <a:xfrm>
            <a:off x="64413" y="763842"/>
            <a:ext cx="3833576" cy="5796285"/>
          </a:xfrm>
          <a:prstGeom prst="rect">
            <a:avLst/>
          </a:prstGeom>
        </p:spPr>
      </p:pic>
    </p:spTree>
    <p:extLst>
      <p:ext uri="{BB962C8B-B14F-4D97-AF65-F5344CB8AC3E}">
        <p14:creationId xmlns:p14="http://schemas.microsoft.com/office/powerpoint/2010/main" val="29249110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D908BCD-6C2F-65C5-B7E7-3C4A84C1F924}"/>
              </a:ext>
            </a:extLst>
          </p:cNvPr>
          <p:cNvPicPr>
            <a:picLocks noChangeAspect="1"/>
          </p:cNvPicPr>
          <p:nvPr/>
        </p:nvPicPr>
        <p:blipFill>
          <a:blip r:embed="rId2"/>
          <a:stretch>
            <a:fillRect/>
          </a:stretch>
        </p:blipFill>
        <p:spPr>
          <a:xfrm>
            <a:off x="1494411" y="41564"/>
            <a:ext cx="8316486" cy="495369"/>
          </a:xfrm>
          <a:prstGeom prst="rect">
            <a:avLst/>
          </a:prstGeom>
        </p:spPr>
      </p:pic>
      <p:pic>
        <p:nvPicPr>
          <p:cNvPr id="9" name="Image 8">
            <a:extLst>
              <a:ext uri="{FF2B5EF4-FFF2-40B4-BE49-F238E27FC236}">
                <a16:creationId xmlns:a16="http://schemas.microsoft.com/office/drawing/2014/main" id="{F3A98597-5C82-BB6D-E718-7C5C0EC09A9C}"/>
              </a:ext>
            </a:extLst>
          </p:cNvPr>
          <p:cNvPicPr>
            <a:picLocks noChangeAspect="1"/>
          </p:cNvPicPr>
          <p:nvPr/>
        </p:nvPicPr>
        <p:blipFill>
          <a:blip r:embed="rId3"/>
          <a:stretch>
            <a:fillRect/>
          </a:stretch>
        </p:blipFill>
        <p:spPr>
          <a:xfrm>
            <a:off x="6138755" y="796760"/>
            <a:ext cx="5926106" cy="2202749"/>
          </a:xfrm>
          <a:prstGeom prst="rect">
            <a:avLst/>
          </a:prstGeom>
        </p:spPr>
      </p:pic>
      <p:pic>
        <p:nvPicPr>
          <p:cNvPr id="11" name="Image 10">
            <a:extLst>
              <a:ext uri="{FF2B5EF4-FFF2-40B4-BE49-F238E27FC236}">
                <a16:creationId xmlns:a16="http://schemas.microsoft.com/office/drawing/2014/main" id="{FD7CA605-9F34-8602-3526-537ABD983129}"/>
              </a:ext>
            </a:extLst>
          </p:cNvPr>
          <p:cNvPicPr>
            <a:picLocks noChangeAspect="1"/>
          </p:cNvPicPr>
          <p:nvPr/>
        </p:nvPicPr>
        <p:blipFill>
          <a:blip r:embed="rId4"/>
          <a:stretch>
            <a:fillRect/>
          </a:stretch>
        </p:blipFill>
        <p:spPr>
          <a:xfrm>
            <a:off x="127139" y="796760"/>
            <a:ext cx="5926106" cy="2188538"/>
          </a:xfrm>
          <a:prstGeom prst="rect">
            <a:avLst/>
          </a:prstGeom>
        </p:spPr>
      </p:pic>
      <p:pic>
        <p:nvPicPr>
          <p:cNvPr id="13" name="Image 12">
            <a:extLst>
              <a:ext uri="{FF2B5EF4-FFF2-40B4-BE49-F238E27FC236}">
                <a16:creationId xmlns:a16="http://schemas.microsoft.com/office/drawing/2014/main" id="{6FA649B0-248C-7370-2E4C-C01964101029}"/>
              </a:ext>
            </a:extLst>
          </p:cNvPr>
          <p:cNvPicPr>
            <a:picLocks noChangeAspect="1"/>
          </p:cNvPicPr>
          <p:nvPr/>
        </p:nvPicPr>
        <p:blipFill>
          <a:blip r:embed="rId5"/>
          <a:stretch>
            <a:fillRect/>
          </a:stretch>
        </p:blipFill>
        <p:spPr>
          <a:xfrm>
            <a:off x="127139" y="3126130"/>
            <a:ext cx="4458322" cy="3362794"/>
          </a:xfrm>
          <a:prstGeom prst="rect">
            <a:avLst/>
          </a:prstGeom>
        </p:spPr>
      </p:pic>
      <p:pic>
        <p:nvPicPr>
          <p:cNvPr id="15" name="Image 14">
            <a:extLst>
              <a:ext uri="{FF2B5EF4-FFF2-40B4-BE49-F238E27FC236}">
                <a16:creationId xmlns:a16="http://schemas.microsoft.com/office/drawing/2014/main" id="{44D79521-F86F-6CC2-9C02-B9C5D7EC1D9B}"/>
              </a:ext>
            </a:extLst>
          </p:cNvPr>
          <p:cNvPicPr>
            <a:picLocks noChangeAspect="1"/>
          </p:cNvPicPr>
          <p:nvPr/>
        </p:nvPicPr>
        <p:blipFill>
          <a:blip r:embed="rId6"/>
          <a:stretch>
            <a:fillRect/>
          </a:stretch>
        </p:blipFill>
        <p:spPr>
          <a:xfrm>
            <a:off x="7606541" y="3259336"/>
            <a:ext cx="3494820" cy="3362794"/>
          </a:xfrm>
          <a:prstGeom prst="rect">
            <a:avLst/>
          </a:prstGeom>
        </p:spPr>
      </p:pic>
    </p:spTree>
    <p:extLst>
      <p:ext uri="{BB962C8B-B14F-4D97-AF65-F5344CB8AC3E}">
        <p14:creationId xmlns:p14="http://schemas.microsoft.com/office/powerpoint/2010/main" val="39410001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889934E-C801-640C-74D3-05B24C1F2BAF}"/>
              </a:ext>
            </a:extLst>
          </p:cNvPr>
          <p:cNvPicPr>
            <a:picLocks noChangeAspect="1"/>
          </p:cNvPicPr>
          <p:nvPr/>
        </p:nvPicPr>
        <p:blipFill>
          <a:blip r:embed="rId2"/>
          <a:stretch>
            <a:fillRect/>
          </a:stretch>
        </p:blipFill>
        <p:spPr>
          <a:xfrm>
            <a:off x="3166653" y="70969"/>
            <a:ext cx="5858693" cy="495369"/>
          </a:xfrm>
          <a:prstGeom prst="rect">
            <a:avLst/>
          </a:prstGeom>
        </p:spPr>
      </p:pic>
      <p:pic>
        <p:nvPicPr>
          <p:cNvPr id="7" name="Image 6">
            <a:extLst>
              <a:ext uri="{FF2B5EF4-FFF2-40B4-BE49-F238E27FC236}">
                <a16:creationId xmlns:a16="http://schemas.microsoft.com/office/drawing/2014/main" id="{F9D1831A-B468-02B1-A1F0-A4B0621265BF}"/>
              </a:ext>
            </a:extLst>
          </p:cNvPr>
          <p:cNvPicPr>
            <a:picLocks noChangeAspect="1"/>
          </p:cNvPicPr>
          <p:nvPr/>
        </p:nvPicPr>
        <p:blipFill>
          <a:blip r:embed="rId3"/>
          <a:stretch>
            <a:fillRect/>
          </a:stretch>
        </p:blipFill>
        <p:spPr>
          <a:xfrm>
            <a:off x="217628" y="842686"/>
            <a:ext cx="4950117" cy="2355847"/>
          </a:xfrm>
          <a:prstGeom prst="rect">
            <a:avLst/>
          </a:prstGeom>
        </p:spPr>
      </p:pic>
      <p:pic>
        <p:nvPicPr>
          <p:cNvPr id="9" name="Image 8">
            <a:extLst>
              <a:ext uri="{FF2B5EF4-FFF2-40B4-BE49-F238E27FC236}">
                <a16:creationId xmlns:a16="http://schemas.microsoft.com/office/drawing/2014/main" id="{B243D3B9-02C8-BFA6-C140-4AE942ED4A4D}"/>
              </a:ext>
            </a:extLst>
          </p:cNvPr>
          <p:cNvPicPr>
            <a:picLocks noChangeAspect="1"/>
          </p:cNvPicPr>
          <p:nvPr/>
        </p:nvPicPr>
        <p:blipFill>
          <a:blip r:embed="rId4"/>
          <a:stretch>
            <a:fillRect/>
          </a:stretch>
        </p:blipFill>
        <p:spPr>
          <a:xfrm>
            <a:off x="6188351" y="838917"/>
            <a:ext cx="5673989" cy="2359616"/>
          </a:xfrm>
          <a:prstGeom prst="rect">
            <a:avLst/>
          </a:prstGeom>
        </p:spPr>
      </p:pic>
      <p:pic>
        <p:nvPicPr>
          <p:cNvPr id="11" name="Image 10">
            <a:extLst>
              <a:ext uri="{FF2B5EF4-FFF2-40B4-BE49-F238E27FC236}">
                <a16:creationId xmlns:a16="http://schemas.microsoft.com/office/drawing/2014/main" id="{A18A6A30-68CF-DF0F-1F78-FCD5CCA5E849}"/>
              </a:ext>
            </a:extLst>
          </p:cNvPr>
          <p:cNvPicPr>
            <a:picLocks noChangeAspect="1"/>
          </p:cNvPicPr>
          <p:nvPr/>
        </p:nvPicPr>
        <p:blipFill>
          <a:blip r:embed="rId5"/>
          <a:stretch>
            <a:fillRect/>
          </a:stretch>
        </p:blipFill>
        <p:spPr>
          <a:xfrm>
            <a:off x="217628" y="3354940"/>
            <a:ext cx="6273227" cy="3432091"/>
          </a:xfrm>
          <a:prstGeom prst="rect">
            <a:avLst/>
          </a:prstGeom>
        </p:spPr>
      </p:pic>
    </p:spTree>
    <p:extLst>
      <p:ext uri="{BB962C8B-B14F-4D97-AF65-F5344CB8AC3E}">
        <p14:creationId xmlns:p14="http://schemas.microsoft.com/office/powerpoint/2010/main" val="13909840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426A0F1-55B0-1CB4-8469-3BE28C0F7A97}"/>
              </a:ext>
            </a:extLst>
          </p:cNvPr>
          <p:cNvPicPr>
            <a:picLocks noChangeAspect="1"/>
          </p:cNvPicPr>
          <p:nvPr/>
        </p:nvPicPr>
        <p:blipFill>
          <a:blip r:embed="rId2"/>
          <a:stretch>
            <a:fillRect/>
          </a:stretch>
        </p:blipFill>
        <p:spPr>
          <a:xfrm>
            <a:off x="1959356" y="55386"/>
            <a:ext cx="2800741" cy="457264"/>
          </a:xfrm>
          <a:prstGeom prst="rect">
            <a:avLst/>
          </a:prstGeom>
        </p:spPr>
      </p:pic>
      <p:pic>
        <p:nvPicPr>
          <p:cNvPr id="7" name="Image 6">
            <a:extLst>
              <a:ext uri="{FF2B5EF4-FFF2-40B4-BE49-F238E27FC236}">
                <a16:creationId xmlns:a16="http://schemas.microsoft.com/office/drawing/2014/main" id="{3BAA88B4-4F6F-CBF8-1CA3-917A76F5AE81}"/>
              </a:ext>
            </a:extLst>
          </p:cNvPr>
          <p:cNvPicPr>
            <a:picLocks noChangeAspect="1"/>
          </p:cNvPicPr>
          <p:nvPr/>
        </p:nvPicPr>
        <p:blipFill>
          <a:blip r:embed="rId3"/>
          <a:stretch>
            <a:fillRect/>
          </a:stretch>
        </p:blipFill>
        <p:spPr>
          <a:xfrm>
            <a:off x="4760097" y="55385"/>
            <a:ext cx="6349414" cy="457263"/>
          </a:xfrm>
          <a:prstGeom prst="rect">
            <a:avLst/>
          </a:prstGeom>
        </p:spPr>
      </p:pic>
      <p:pic>
        <p:nvPicPr>
          <p:cNvPr id="9" name="Image 8">
            <a:extLst>
              <a:ext uri="{FF2B5EF4-FFF2-40B4-BE49-F238E27FC236}">
                <a16:creationId xmlns:a16="http://schemas.microsoft.com/office/drawing/2014/main" id="{6F875F9E-0642-A559-496B-C5381CDC72D1}"/>
              </a:ext>
            </a:extLst>
          </p:cNvPr>
          <p:cNvPicPr>
            <a:picLocks noChangeAspect="1"/>
          </p:cNvPicPr>
          <p:nvPr/>
        </p:nvPicPr>
        <p:blipFill>
          <a:blip r:embed="rId4"/>
          <a:stretch>
            <a:fillRect/>
          </a:stretch>
        </p:blipFill>
        <p:spPr>
          <a:xfrm>
            <a:off x="207424" y="698116"/>
            <a:ext cx="4552673" cy="2776208"/>
          </a:xfrm>
          <a:prstGeom prst="rect">
            <a:avLst/>
          </a:prstGeom>
        </p:spPr>
      </p:pic>
      <p:pic>
        <p:nvPicPr>
          <p:cNvPr id="11" name="Image 10">
            <a:extLst>
              <a:ext uri="{FF2B5EF4-FFF2-40B4-BE49-F238E27FC236}">
                <a16:creationId xmlns:a16="http://schemas.microsoft.com/office/drawing/2014/main" id="{6E2DECCE-6509-6D92-6391-59EA814D84B4}"/>
              </a:ext>
            </a:extLst>
          </p:cNvPr>
          <p:cNvPicPr>
            <a:picLocks noChangeAspect="1"/>
          </p:cNvPicPr>
          <p:nvPr/>
        </p:nvPicPr>
        <p:blipFill>
          <a:blip r:embed="rId5"/>
          <a:stretch>
            <a:fillRect/>
          </a:stretch>
        </p:blipFill>
        <p:spPr>
          <a:xfrm>
            <a:off x="6082653" y="698116"/>
            <a:ext cx="4899653" cy="2776208"/>
          </a:xfrm>
          <a:prstGeom prst="rect">
            <a:avLst/>
          </a:prstGeom>
        </p:spPr>
      </p:pic>
      <p:pic>
        <p:nvPicPr>
          <p:cNvPr id="13" name="Image 12">
            <a:extLst>
              <a:ext uri="{FF2B5EF4-FFF2-40B4-BE49-F238E27FC236}">
                <a16:creationId xmlns:a16="http://schemas.microsoft.com/office/drawing/2014/main" id="{B95343B8-5694-68D0-D621-BCC405F901E0}"/>
              </a:ext>
            </a:extLst>
          </p:cNvPr>
          <p:cNvPicPr>
            <a:picLocks noChangeAspect="1"/>
          </p:cNvPicPr>
          <p:nvPr/>
        </p:nvPicPr>
        <p:blipFill>
          <a:blip r:embed="rId6"/>
          <a:stretch>
            <a:fillRect/>
          </a:stretch>
        </p:blipFill>
        <p:spPr>
          <a:xfrm>
            <a:off x="207424" y="3611072"/>
            <a:ext cx="7925906" cy="2905530"/>
          </a:xfrm>
          <a:prstGeom prst="rect">
            <a:avLst/>
          </a:prstGeom>
        </p:spPr>
      </p:pic>
      <p:sp>
        <p:nvSpPr>
          <p:cNvPr id="15" name="ZoneTexte 14">
            <a:extLst>
              <a:ext uri="{FF2B5EF4-FFF2-40B4-BE49-F238E27FC236}">
                <a16:creationId xmlns:a16="http://schemas.microsoft.com/office/drawing/2014/main" id="{432F8E94-73F3-7EC5-807D-BB16AFB34670}"/>
              </a:ext>
            </a:extLst>
          </p:cNvPr>
          <p:cNvSpPr txBox="1"/>
          <p:nvPr/>
        </p:nvSpPr>
        <p:spPr>
          <a:xfrm>
            <a:off x="8271164" y="3611072"/>
            <a:ext cx="3713412" cy="2862322"/>
          </a:xfrm>
          <a:prstGeom prst="rect">
            <a:avLst/>
          </a:prstGeom>
          <a:noFill/>
        </p:spPr>
        <p:txBody>
          <a:bodyPr wrap="square">
            <a:spAutoFit/>
          </a:bodyPr>
          <a:lstStyle/>
          <a:p>
            <a:r>
              <a:rPr lang="fr-FR" i="1" dirty="0"/>
              <a:t>Les essais cliniques accélérés des vaccins COVID-19 ont établi un nouveau paradigme qui redéfinira notre approche du développement des médicaments et vaccins pour les décennies à venir. </a:t>
            </a:r>
          </a:p>
          <a:p>
            <a:endParaRPr lang="fr-FR" i="1" dirty="0"/>
          </a:p>
          <a:p>
            <a:r>
              <a:rPr lang="fr-FR" i="1" dirty="0"/>
              <a:t>L'innovation réside autant dans la méthodologie que dans les produits eux-mêmes.</a:t>
            </a:r>
            <a:endParaRPr lang="en-US" i="1" dirty="0"/>
          </a:p>
        </p:txBody>
      </p:sp>
    </p:spTree>
    <p:extLst>
      <p:ext uri="{BB962C8B-B14F-4D97-AF65-F5344CB8AC3E}">
        <p14:creationId xmlns:p14="http://schemas.microsoft.com/office/powerpoint/2010/main" val="10259706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F13F3-F62B-03B5-EFF4-C14B06A3962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D1A4703-E9E9-1101-A28A-5B5AE2DFEFFA}"/>
              </a:ext>
            </a:extLst>
          </p:cNvPr>
          <p:cNvSpPr/>
          <p:nvPr/>
        </p:nvSpPr>
        <p:spPr>
          <a:xfrm>
            <a:off x="0" y="-25361"/>
            <a:ext cx="12192000" cy="69734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ZoneTexte 6">
            <a:extLst>
              <a:ext uri="{FF2B5EF4-FFF2-40B4-BE49-F238E27FC236}">
                <a16:creationId xmlns:a16="http://schemas.microsoft.com/office/drawing/2014/main" id="{4FD0D47F-9FE2-4079-A11F-7D83D0CCD3D3}"/>
              </a:ext>
            </a:extLst>
          </p:cNvPr>
          <p:cNvSpPr txBox="1"/>
          <p:nvPr/>
        </p:nvSpPr>
        <p:spPr>
          <a:xfrm>
            <a:off x="5022709" y="25360"/>
            <a:ext cx="7425599" cy="68018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FFC000"/>
                </a:solidFill>
                <a:effectLst/>
                <a:uLnTx/>
                <a:uFillTx/>
                <a:latin typeface="Technology" pitchFamily="2" charset="0"/>
              </a:rPr>
              <a:t>J201 à J</a:t>
            </a:r>
            <a:r>
              <a:rPr lang="fr-FR" sz="4400" noProof="0" dirty="0">
                <a:solidFill>
                  <a:srgbClr val="FFC000"/>
                </a:solidFill>
                <a:latin typeface="Technology" pitchFamily="2" charset="0"/>
              </a:rPr>
              <a:t>3</a:t>
            </a:r>
            <a:r>
              <a:rPr lang="fr-FR" sz="4400" dirty="0">
                <a:solidFill>
                  <a:srgbClr val="FFC000"/>
                </a:solidFill>
                <a:latin typeface="Technology" pitchFamily="2" charset="0"/>
              </a:rPr>
              <a:t>0</a:t>
            </a:r>
            <a:r>
              <a:rPr kumimoji="0" lang="fr-FR" sz="4400" b="0" i="0" u="none" strike="noStrike" kern="1200" cap="none" spc="0" normalizeH="0" baseline="0" noProof="0" dirty="0">
                <a:ln>
                  <a:noFill/>
                </a:ln>
                <a:solidFill>
                  <a:srgbClr val="FFC000"/>
                </a:solidFill>
                <a:effectLst/>
                <a:uLnTx/>
                <a:uFillTx/>
                <a:latin typeface="Technology" pitchFamily="2" charset="0"/>
              </a:rPr>
              <a:t>0 : Le défi industriel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solidFill>
                <a:srgbClr val="FFC000"/>
              </a:solidFill>
              <a:latin typeface="Technology" pitchFamily="2" charset="0"/>
            </a:endParaRPr>
          </a:p>
          <a:p>
            <a:r>
              <a:rPr lang="fr-FR" sz="1600" b="1" dirty="0" err="1">
                <a:solidFill>
                  <a:srgbClr val="FF0000"/>
                </a:solidFill>
                <a:latin typeface="Technology" pitchFamily="2" charset="0"/>
              </a:rPr>
              <a:t>CapacitEs</a:t>
            </a:r>
            <a:r>
              <a:rPr lang="fr-FR" sz="1600" b="1" dirty="0">
                <a:solidFill>
                  <a:srgbClr val="FF0000"/>
                </a:solidFill>
                <a:latin typeface="Technology" pitchFamily="2" charset="0"/>
              </a:rPr>
              <a:t> de production ET Transfert</a:t>
            </a:r>
          </a:p>
          <a:p>
            <a:pPr marL="285750" indent="-285750">
              <a:buFont typeface="Arial" panose="020B0604020202020204" pitchFamily="34" charset="0"/>
              <a:buChar char="•"/>
            </a:pPr>
            <a:r>
              <a:rPr lang="fr-FR" sz="1200" dirty="0">
                <a:solidFill>
                  <a:srgbClr val="FFC000"/>
                </a:solidFill>
                <a:latin typeface="Technology" pitchFamily="2" charset="0"/>
              </a:rPr>
              <a:t>Plateformes ARN messager vs vecteurs viraux</a:t>
            </a:r>
          </a:p>
          <a:p>
            <a:pPr marL="285750" indent="-285750">
              <a:buFont typeface="Arial" panose="020B0604020202020204" pitchFamily="34" charset="0"/>
              <a:buChar char="•"/>
            </a:pPr>
            <a:r>
              <a:rPr lang="fr-FR" sz="1200" dirty="0">
                <a:solidFill>
                  <a:srgbClr val="FFC000"/>
                </a:solidFill>
                <a:latin typeface="Technology" pitchFamily="2" charset="0"/>
              </a:rPr>
              <a:t>Hub OMS « tech-</a:t>
            </a:r>
            <a:r>
              <a:rPr lang="fr-FR" sz="1200" dirty="0" err="1">
                <a:solidFill>
                  <a:srgbClr val="FFC000"/>
                </a:solidFill>
                <a:latin typeface="Technology" pitchFamily="2" charset="0"/>
              </a:rPr>
              <a:t>transfer</a:t>
            </a:r>
            <a:r>
              <a:rPr lang="fr-FR" sz="1200" dirty="0">
                <a:solidFill>
                  <a:srgbClr val="FFC000"/>
                </a:solidFill>
                <a:latin typeface="Technology" pitchFamily="2" charset="0"/>
              </a:rPr>
              <a:t> » express (Afrique du Sud, OMS, Unit-</a:t>
            </a:r>
            <a:r>
              <a:rPr lang="fr-FR" sz="1200" dirty="0" err="1">
                <a:solidFill>
                  <a:srgbClr val="FFC000"/>
                </a:solidFill>
                <a:latin typeface="Technology" pitchFamily="2" charset="0"/>
              </a:rPr>
              <a:t>aid</a:t>
            </a:r>
            <a:r>
              <a:rPr lang="fr-FR" sz="1200" dirty="0">
                <a:solidFill>
                  <a:srgbClr val="FFC000"/>
                </a:solidFill>
                <a:latin typeface="Technology" pitchFamily="2" charset="0"/>
              </a:rPr>
              <a:t>)</a:t>
            </a:r>
          </a:p>
          <a:p>
            <a:pPr marL="285750" indent="-285750">
              <a:buFont typeface="Arial" panose="020B0604020202020204" pitchFamily="34" charset="0"/>
              <a:buChar char="•"/>
            </a:pPr>
            <a:r>
              <a:rPr lang="fr-FR" sz="1200" dirty="0">
                <a:solidFill>
                  <a:srgbClr val="FFC000"/>
                </a:solidFill>
                <a:latin typeface="Technology" pitchFamily="2" charset="0"/>
              </a:rPr>
              <a:t>Consortiums publics‑privés pour modularité industrielle</a:t>
            </a:r>
          </a:p>
          <a:p>
            <a:r>
              <a:rPr lang="fr-FR" sz="1600" b="1" dirty="0" err="1">
                <a:solidFill>
                  <a:srgbClr val="FF0000"/>
                </a:solidFill>
                <a:latin typeface="Technology" pitchFamily="2" charset="0"/>
              </a:rPr>
              <a:t>Bottlenecks</a:t>
            </a:r>
            <a:r>
              <a:rPr lang="fr-FR" sz="1600" b="1" dirty="0">
                <a:solidFill>
                  <a:srgbClr val="FF0000"/>
                </a:solidFill>
                <a:latin typeface="Technology" pitchFamily="2" charset="0"/>
              </a:rPr>
              <a:t> de l’approvisionnement</a:t>
            </a:r>
          </a:p>
          <a:p>
            <a:pPr marL="285750" indent="-285750">
              <a:buFont typeface="Arial" panose="020B0604020202020204" pitchFamily="34" charset="0"/>
              <a:buChar char="•"/>
            </a:pPr>
            <a:r>
              <a:rPr lang="fr-FR" sz="1200" dirty="0">
                <a:solidFill>
                  <a:srgbClr val="FFC000"/>
                </a:solidFill>
                <a:latin typeface="Technology" pitchFamily="2" charset="0"/>
              </a:rPr>
              <a:t>Matériaux critiques : lipides, enzymes, bioréacteurs à usage unique</a:t>
            </a:r>
          </a:p>
          <a:p>
            <a:pPr marL="285750" indent="-285750">
              <a:buFont typeface="Arial" panose="020B0604020202020204" pitchFamily="34" charset="0"/>
              <a:buChar char="•"/>
            </a:pPr>
            <a:r>
              <a:rPr lang="fr-FR" sz="1200" dirty="0">
                <a:solidFill>
                  <a:srgbClr val="FFC000"/>
                </a:solidFill>
                <a:latin typeface="Technology" pitchFamily="2" charset="0"/>
              </a:rPr>
              <a:t>Verre, seringues </a:t>
            </a:r>
            <a:r>
              <a:rPr lang="fr-FR" sz="1200" dirty="0" err="1">
                <a:solidFill>
                  <a:srgbClr val="FFC000"/>
                </a:solidFill>
                <a:latin typeface="Technology" pitchFamily="2" charset="0"/>
              </a:rPr>
              <a:t>low</a:t>
            </a:r>
            <a:r>
              <a:rPr lang="fr-FR" sz="1200" dirty="0">
                <a:solidFill>
                  <a:srgbClr val="FFC000"/>
                </a:solidFill>
                <a:latin typeface="Technology" pitchFamily="2" charset="0"/>
              </a:rPr>
              <a:t> </a:t>
            </a:r>
            <a:r>
              <a:rPr lang="fr-FR" sz="1200" dirty="0" err="1">
                <a:solidFill>
                  <a:srgbClr val="FFC000"/>
                </a:solidFill>
                <a:latin typeface="Technology" pitchFamily="2" charset="0"/>
              </a:rPr>
              <a:t>dead‑space</a:t>
            </a:r>
            <a:r>
              <a:rPr lang="fr-FR" sz="1200" dirty="0">
                <a:solidFill>
                  <a:srgbClr val="FFC000"/>
                </a:solidFill>
                <a:latin typeface="Technology" pitchFamily="2" charset="0"/>
              </a:rPr>
              <a:t> (150 goulots identifiés UE)</a:t>
            </a:r>
          </a:p>
          <a:p>
            <a:pPr marL="285750" indent="-285750">
              <a:buFont typeface="Arial" panose="020B0604020202020204" pitchFamily="34" charset="0"/>
              <a:buChar char="•"/>
            </a:pPr>
            <a:r>
              <a:rPr lang="fr-FR" sz="1200" dirty="0">
                <a:solidFill>
                  <a:srgbClr val="FFC000"/>
                </a:solidFill>
                <a:latin typeface="Technology" pitchFamily="2" charset="0"/>
              </a:rPr>
              <a:t>Logistique Froid : containers cryogéniques &amp; suivi IoT</a:t>
            </a:r>
            <a:endParaRPr lang="fr-FR" sz="1600" dirty="0">
              <a:solidFill>
                <a:srgbClr val="FFC000"/>
              </a:solidFill>
              <a:latin typeface="Technology" pitchFamily="2" charset="0"/>
            </a:endParaRPr>
          </a:p>
          <a:p>
            <a:r>
              <a:rPr lang="fr-FR" sz="1600" b="1" dirty="0" err="1">
                <a:solidFill>
                  <a:srgbClr val="FF0000"/>
                </a:solidFill>
                <a:latin typeface="Technology" pitchFamily="2" charset="0"/>
              </a:rPr>
              <a:t>Main-d’OEUVRE</a:t>
            </a:r>
            <a:r>
              <a:rPr lang="fr-FR" sz="1600" b="1" dirty="0">
                <a:solidFill>
                  <a:srgbClr val="FF0000"/>
                </a:solidFill>
                <a:latin typeface="Technology" pitchFamily="2" charset="0"/>
              </a:rPr>
              <a:t> ET </a:t>
            </a:r>
            <a:r>
              <a:rPr lang="fr-FR" sz="1600" b="1" dirty="0" err="1">
                <a:solidFill>
                  <a:srgbClr val="FF0000"/>
                </a:solidFill>
                <a:latin typeface="Technology" pitchFamily="2" charset="0"/>
              </a:rPr>
              <a:t>CompETences</a:t>
            </a:r>
            <a:endParaRPr lang="fr-FR" sz="1600" b="1" dirty="0">
              <a:solidFill>
                <a:srgbClr val="FF0000"/>
              </a:solidFill>
              <a:latin typeface="Technology" pitchFamily="2" charset="0"/>
            </a:endParaRPr>
          </a:p>
          <a:p>
            <a:pPr marL="285750" indent="-285750">
              <a:buFont typeface="Arial" panose="020B0604020202020204" pitchFamily="34" charset="0"/>
              <a:buChar char="•"/>
            </a:pPr>
            <a:r>
              <a:rPr lang="fr-FR" sz="1200" dirty="0" err="1">
                <a:solidFill>
                  <a:srgbClr val="FFC000"/>
                </a:solidFill>
                <a:latin typeface="Technology" pitchFamily="2" charset="0"/>
              </a:rPr>
              <a:t>Bootcamps</a:t>
            </a:r>
            <a:r>
              <a:rPr lang="fr-FR" sz="1200" dirty="0">
                <a:solidFill>
                  <a:srgbClr val="FFC000"/>
                </a:solidFill>
                <a:latin typeface="Technology" pitchFamily="2" charset="0"/>
              </a:rPr>
              <a:t> GMP, partenariats écoles/industries</a:t>
            </a:r>
          </a:p>
          <a:p>
            <a:pPr marL="285750" indent="-285750">
              <a:buFont typeface="Arial" panose="020B0604020202020204" pitchFamily="34" charset="0"/>
              <a:buChar char="•"/>
            </a:pPr>
            <a:r>
              <a:rPr lang="fr-FR" sz="1200" dirty="0">
                <a:solidFill>
                  <a:srgbClr val="FFC000"/>
                </a:solidFill>
                <a:latin typeface="Technology" pitchFamily="2" charset="0"/>
              </a:rPr>
              <a:t>e‑learning 24/7 et tutoriels pratiques</a:t>
            </a:r>
          </a:p>
          <a:p>
            <a:pPr marL="285750" indent="-285750">
              <a:buFont typeface="Arial" panose="020B0604020202020204" pitchFamily="34" charset="0"/>
              <a:buChar char="•"/>
            </a:pPr>
            <a:r>
              <a:rPr lang="fr-FR" sz="1200" dirty="0">
                <a:solidFill>
                  <a:srgbClr val="FFC000"/>
                </a:solidFill>
                <a:latin typeface="Technology" pitchFamily="2" charset="0"/>
              </a:rPr>
              <a:t>Pair‑</a:t>
            </a:r>
            <a:r>
              <a:rPr lang="fr-FR" sz="1200" dirty="0" err="1">
                <a:solidFill>
                  <a:srgbClr val="FFC000"/>
                </a:solidFill>
                <a:latin typeface="Technology" pitchFamily="2" charset="0"/>
              </a:rPr>
              <a:t>programming</a:t>
            </a:r>
            <a:r>
              <a:rPr lang="fr-FR" sz="1200" dirty="0">
                <a:solidFill>
                  <a:srgbClr val="FFC000"/>
                </a:solidFill>
                <a:latin typeface="Technology" pitchFamily="2" charset="0"/>
              </a:rPr>
              <a:t> et formation accélérée (réalité augmentée)</a:t>
            </a:r>
          </a:p>
          <a:p>
            <a:r>
              <a:rPr lang="fr-FR" sz="1600" b="1" dirty="0">
                <a:solidFill>
                  <a:srgbClr val="FF0000"/>
                </a:solidFill>
                <a:latin typeface="Technology" pitchFamily="2" charset="0"/>
              </a:rPr>
              <a:t>Fill‑Finish &amp; Conditionnement</a:t>
            </a:r>
          </a:p>
          <a:p>
            <a:pPr marL="285750" indent="-285750">
              <a:buFont typeface="Arial" panose="020B0604020202020204" pitchFamily="34" charset="0"/>
              <a:buChar char="•"/>
            </a:pPr>
            <a:r>
              <a:rPr lang="fr-FR" sz="1200" dirty="0">
                <a:solidFill>
                  <a:srgbClr val="FFC000"/>
                </a:solidFill>
                <a:latin typeface="Technology" pitchFamily="2" charset="0"/>
              </a:rPr>
              <a:t>Lignes 24/7 avec robots collaboratifs (cobots)</a:t>
            </a:r>
          </a:p>
          <a:p>
            <a:pPr marL="285750" indent="-285750">
              <a:buFont typeface="Arial" panose="020B0604020202020204" pitchFamily="34" charset="0"/>
              <a:buChar char="•"/>
            </a:pPr>
            <a:r>
              <a:rPr lang="fr-FR" sz="1200" dirty="0">
                <a:solidFill>
                  <a:srgbClr val="FFC000"/>
                </a:solidFill>
                <a:latin typeface="Technology" pitchFamily="2" charset="0"/>
              </a:rPr>
              <a:t>Traçabilité RFID à la manière du luxe</a:t>
            </a:r>
          </a:p>
          <a:p>
            <a:r>
              <a:rPr lang="fr-FR" sz="1600" b="1" dirty="0">
                <a:solidFill>
                  <a:srgbClr val="FF0000"/>
                </a:solidFill>
                <a:latin typeface="Technology" pitchFamily="2" charset="0"/>
              </a:rPr>
              <a:t>Distribution &amp; Collaboration</a:t>
            </a:r>
          </a:p>
          <a:p>
            <a:pPr marL="285750" indent="-285750">
              <a:buFont typeface="Arial" panose="020B0604020202020204" pitchFamily="34" charset="0"/>
              <a:buChar char="•"/>
            </a:pPr>
            <a:r>
              <a:rPr lang="fr-FR" sz="1200" dirty="0">
                <a:solidFill>
                  <a:srgbClr val="FFC000"/>
                </a:solidFill>
                <a:latin typeface="Technology" pitchFamily="2" charset="0"/>
              </a:rPr>
              <a:t>Initiative COVAX (GAVI, CEPI, OMS) &amp; nationalismes vaccinaux</a:t>
            </a:r>
          </a:p>
          <a:p>
            <a:pPr marL="285750" indent="-285750">
              <a:buFont typeface="Arial" panose="020B0604020202020204" pitchFamily="34" charset="0"/>
              <a:buChar char="•"/>
            </a:pPr>
            <a:r>
              <a:rPr lang="fr-FR" sz="1200" dirty="0">
                <a:solidFill>
                  <a:srgbClr val="FFC000"/>
                </a:solidFill>
                <a:latin typeface="Technology" pitchFamily="2" charset="0"/>
              </a:rPr>
              <a:t>Usines satellites régionales pour résilience locale</a:t>
            </a:r>
          </a:p>
          <a:p>
            <a:r>
              <a:rPr lang="fr-FR" sz="1600" b="1" dirty="0">
                <a:solidFill>
                  <a:srgbClr val="FF0000"/>
                </a:solidFill>
                <a:latin typeface="Technology" pitchFamily="2" charset="0"/>
              </a:rPr>
              <a:t>Facteurs </a:t>
            </a:r>
            <a:r>
              <a:rPr lang="fr-FR" sz="1600" b="1" dirty="0" err="1">
                <a:solidFill>
                  <a:srgbClr val="FF0000"/>
                </a:solidFill>
                <a:latin typeface="Technology" pitchFamily="2" charset="0"/>
              </a:rPr>
              <a:t>clEs</a:t>
            </a:r>
            <a:r>
              <a:rPr lang="fr-FR" sz="1600" b="1" dirty="0">
                <a:solidFill>
                  <a:srgbClr val="FF0000"/>
                </a:solidFill>
                <a:latin typeface="Technology" pitchFamily="2" charset="0"/>
              </a:rPr>
              <a:t> de </a:t>
            </a:r>
            <a:r>
              <a:rPr lang="fr-FR" sz="1600" b="1" dirty="0" err="1">
                <a:solidFill>
                  <a:srgbClr val="FF0000"/>
                </a:solidFill>
                <a:latin typeface="Technology" pitchFamily="2" charset="0"/>
              </a:rPr>
              <a:t>succEs</a:t>
            </a:r>
            <a:endParaRPr lang="fr-FR" sz="1600" b="1" dirty="0">
              <a:solidFill>
                <a:srgbClr val="FF0000"/>
              </a:solidFill>
              <a:latin typeface="Technology" pitchFamily="2" charset="0"/>
            </a:endParaRPr>
          </a:p>
          <a:p>
            <a:pPr marL="285750" indent="-285750">
              <a:buFont typeface="Arial" panose="020B0604020202020204" pitchFamily="34" charset="0"/>
              <a:buChar char="•"/>
            </a:pPr>
            <a:r>
              <a:rPr lang="fr-FR" sz="1200" dirty="0">
                <a:solidFill>
                  <a:srgbClr val="FFC000"/>
                </a:solidFill>
                <a:latin typeface="Technology" pitchFamily="2" charset="0"/>
              </a:rPr>
              <a:t>Parallélisation phases (Toyota </a:t>
            </a:r>
            <a:r>
              <a:rPr lang="fr-FR" sz="1200" dirty="0" err="1">
                <a:solidFill>
                  <a:srgbClr val="FFC000"/>
                </a:solidFill>
                <a:latin typeface="Technology" pitchFamily="2" charset="0"/>
              </a:rPr>
              <a:t>lean</a:t>
            </a:r>
            <a:r>
              <a:rPr lang="fr-FR" sz="1200" dirty="0">
                <a:solidFill>
                  <a:srgbClr val="FFC000"/>
                </a:solidFill>
                <a:latin typeface="Technology" pitchFamily="2" charset="0"/>
              </a:rPr>
              <a:t> </a:t>
            </a:r>
            <a:r>
              <a:rPr lang="fr-FR" sz="1200" dirty="0" err="1">
                <a:solidFill>
                  <a:srgbClr val="FFC000"/>
                </a:solidFill>
                <a:latin typeface="Technology" pitchFamily="2" charset="0"/>
              </a:rPr>
              <a:t>assembly</a:t>
            </a:r>
            <a:r>
              <a:rPr lang="fr-FR" sz="1200" dirty="0">
                <a:solidFill>
                  <a:srgbClr val="FFC000"/>
                </a:solidFill>
                <a:latin typeface="Technology" pitchFamily="2" charset="0"/>
              </a:rPr>
              <a:t>)</a:t>
            </a:r>
          </a:p>
          <a:p>
            <a:pPr marL="285750" indent="-285750">
              <a:buFont typeface="Arial" panose="020B0604020202020204" pitchFamily="34" charset="0"/>
              <a:buChar char="•"/>
            </a:pPr>
            <a:r>
              <a:rPr lang="fr-FR" sz="1200" dirty="0">
                <a:solidFill>
                  <a:srgbClr val="FFC000"/>
                </a:solidFill>
                <a:latin typeface="Technology" pitchFamily="2" charset="0"/>
              </a:rPr>
              <a:t>Analyse &amp; </a:t>
            </a:r>
            <a:r>
              <a:rPr lang="fr-FR" sz="1200" dirty="0" err="1">
                <a:solidFill>
                  <a:srgbClr val="FFC000"/>
                </a:solidFill>
                <a:latin typeface="Technology" pitchFamily="2" charset="0"/>
              </a:rPr>
              <a:t>dashboards</a:t>
            </a:r>
            <a:r>
              <a:rPr lang="fr-FR" sz="1200" dirty="0">
                <a:solidFill>
                  <a:srgbClr val="FFC000"/>
                </a:solidFill>
                <a:latin typeface="Technology" pitchFamily="2" charset="0"/>
              </a:rPr>
              <a:t> en temps réel (Industrie 4.0)</a:t>
            </a:r>
          </a:p>
          <a:p>
            <a:pPr marL="285750" indent="-285750">
              <a:buFont typeface="Arial" panose="020B0604020202020204" pitchFamily="34" charset="0"/>
              <a:buChar char="•"/>
            </a:pPr>
            <a:r>
              <a:rPr lang="fr-FR" sz="1200" dirty="0">
                <a:solidFill>
                  <a:srgbClr val="FFC000"/>
                </a:solidFill>
                <a:latin typeface="Technology" pitchFamily="2" charset="0"/>
              </a:rPr>
              <a:t>Recrutement optimisé &amp; formations intensives</a:t>
            </a:r>
          </a:p>
          <a:p>
            <a:pPr marL="285750" indent="-285750">
              <a:buFont typeface="Arial" panose="020B0604020202020204" pitchFamily="34" charset="0"/>
              <a:buChar char="•"/>
            </a:pPr>
            <a:r>
              <a:rPr lang="fr-FR" sz="1200" dirty="0">
                <a:solidFill>
                  <a:srgbClr val="FFC000"/>
                </a:solidFill>
                <a:latin typeface="Technology" pitchFamily="2" charset="0"/>
              </a:rPr>
              <a:t>Monitoring à distance IoT &amp; </a:t>
            </a:r>
            <a:r>
              <a:rPr lang="fr-FR" sz="1200" dirty="0" err="1">
                <a:solidFill>
                  <a:srgbClr val="FFC000"/>
                </a:solidFill>
                <a:latin typeface="Technology" pitchFamily="2" charset="0"/>
              </a:rPr>
              <a:t>wearables</a:t>
            </a:r>
            <a:endParaRPr lang="fr-FR" sz="1200" dirty="0">
              <a:solidFill>
                <a:srgbClr val="FFC000"/>
              </a:solidFill>
              <a:latin typeface="Technology" pitchFamily="2" charset="0"/>
            </a:endParaRPr>
          </a:p>
          <a:p>
            <a:r>
              <a:rPr lang="fr-FR" sz="1600" b="1" dirty="0" err="1">
                <a:solidFill>
                  <a:srgbClr val="FF0000"/>
                </a:solidFill>
                <a:latin typeface="Technology" pitchFamily="2" charset="0"/>
              </a:rPr>
              <a:t>Lecons</a:t>
            </a:r>
            <a:r>
              <a:rPr lang="fr-FR" sz="1600" b="1" dirty="0">
                <a:solidFill>
                  <a:srgbClr val="FF0000"/>
                </a:solidFill>
                <a:latin typeface="Technology" pitchFamily="2" charset="0"/>
              </a:rPr>
              <a:t> ET Perspectives</a:t>
            </a:r>
          </a:p>
          <a:p>
            <a:pPr marL="285750" indent="-285750">
              <a:buFont typeface="Arial" panose="020B0604020202020204" pitchFamily="34" charset="0"/>
              <a:buChar char="•"/>
            </a:pPr>
            <a:r>
              <a:rPr lang="fr-FR" sz="1200" dirty="0">
                <a:solidFill>
                  <a:srgbClr val="FFC000"/>
                </a:solidFill>
                <a:latin typeface="Technology" pitchFamily="2" charset="0"/>
              </a:rPr>
              <a:t>Diversification fournisseurs (semi‑conducteurs)</a:t>
            </a:r>
          </a:p>
          <a:p>
            <a:pPr marL="285750" indent="-285750">
              <a:buFont typeface="Arial" panose="020B0604020202020204" pitchFamily="34" charset="0"/>
              <a:buChar char="•"/>
            </a:pPr>
            <a:r>
              <a:rPr lang="fr-FR" sz="1200" dirty="0">
                <a:solidFill>
                  <a:srgbClr val="FFC000"/>
                </a:solidFill>
                <a:latin typeface="Technology" pitchFamily="2" charset="0"/>
              </a:rPr>
              <a:t>Agilité réglementaire : </a:t>
            </a:r>
            <a:r>
              <a:rPr lang="fr-FR" sz="1200" dirty="0" err="1">
                <a:solidFill>
                  <a:srgbClr val="FFC000"/>
                </a:solidFill>
                <a:latin typeface="Technology" pitchFamily="2" charset="0"/>
              </a:rPr>
              <a:t>rolling</a:t>
            </a:r>
            <a:r>
              <a:rPr lang="fr-FR" sz="1200" dirty="0">
                <a:solidFill>
                  <a:srgbClr val="FFC000"/>
                </a:solidFill>
                <a:latin typeface="Technology" pitchFamily="2" charset="0"/>
              </a:rPr>
              <a:t> </a:t>
            </a:r>
            <a:r>
              <a:rPr lang="fr-FR" sz="1200" dirty="0" err="1">
                <a:solidFill>
                  <a:srgbClr val="FFC000"/>
                </a:solidFill>
                <a:latin typeface="Technology" pitchFamily="2" charset="0"/>
              </a:rPr>
              <a:t>reviews</a:t>
            </a:r>
            <a:endParaRPr lang="fr-FR" sz="1200" dirty="0">
              <a:solidFill>
                <a:srgbClr val="FFC000"/>
              </a:solidFill>
              <a:latin typeface="Technology" pitchFamily="2" charset="0"/>
            </a:endParaRPr>
          </a:p>
          <a:p>
            <a:pPr marL="285750" indent="-285750">
              <a:buFont typeface="Arial" panose="020B0604020202020204" pitchFamily="34" charset="0"/>
              <a:buChar char="•"/>
            </a:pPr>
            <a:r>
              <a:rPr lang="fr-FR" sz="1200" dirty="0">
                <a:solidFill>
                  <a:srgbClr val="FFC000"/>
                </a:solidFill>
                <a:latin typeface="Technology" pitchFamily="2" charset="0"/>
              </a:rPr>
              <a:t>Infrastructures locales &amp; écosystèmes hybrides</a:t>
            </a:r>
          </a:p>
          <a:p>
            <a:pPr marL="285750" indent="-285750">
              <a:buFont typeface="Arial" panose="020B0604020202020204" pitchFamily="34" charset="0"/>
              <a:buChar char="•"/>
            </a:pPr>
            <a:r>
              <a:rPr lang="fr-FR" sz="1200" dirty="0">
                <a:solidFill>
                  <a:srgbClr val="FFC000"/>
                </a:solidFill>
                <a:latin typeface="Technology" pitchFamily="2" charset="0"/>
              </a:rPr>
              <a:t>Synthèse Lean, DevOps, digital </a:t>
            </a:r>
            <a:r>
              <a:rPr lang="fr-FR" sz="1200" dirty="0" err="1">
                <a:solidFill>
                  <a:srgbClr val="FFC000"/>
                </a:solidFill>
                <a:latin typeface="Technology" pitchFamily="2" charset="0"/>
              </a:rPr>
              <a:t>twins</a:t>
            </a:r>
            <a:r>
              <a:rPr lang="fr-FR" sz="1200" dirty="0">
                <a:solidFill>
                  <a:srgbClr val="FFC000"/>
                </a:solidFill>
                <a:latin typeface="Technology" pitchFamily="2" charset="0"/>
              </a:rPr>
              <a:t> pour futurs défis</a:t>
            </a:r>
            <a:endParaRPr kumimoji="0" lang="fr-FR" sz="3600" b="0" i="0" u="none" strike="noStrike" kern="1200" cap="none" spc="0" normalizeH="0" baseline="0" noProof="0" dirty="0">
              <a:ln>
                <a:noFill/>
              </a:ln>
              <a:solidFill>
                <a:srgbClr val="FFC000"/>
              </a:solidFill>
              <a:effectLst/>
              <a:uLnTx/>
              <a:uFillTx/>
              <a:latin typeface="Technolog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C000"/>
              </a:solidFill>
              <a:effectLst/>
              <a:uLnTx/>
              <a:uFillTx/>
              <a:latin typeface="Technology" pitchFamily="2" charset="0"/>
              <a:ea typeface="+mn-ea"/>
              <a:cs typeface="+mn-cs"/>
            </a:endParaRPr>
          </a:p>
        </p:txBody>
      </p:sp>
      <p:pic>
        <p:nvPicPr>
          <p:cNvPr id="3" name="Image 2">
            <a:extLst>
              <a:ext uri="{FF2B5EF4-FFF2-40B4-BE49-F238E27FC236}">
                <a16:creationId xmlns:a16="http://schemas.microsoft.com/office/drawing/2014/main" id="{12DE9CD2-A1CC-99AE-223A-9E88C0864250}"/>
              </a:ext>
            </a:extLst>
          </p:cNvPr>
          <p:cNvPicPr>
            <a:picLocks noChangeAspect="1"/>
          </p:cNvPicPr>
          <p:nvPr/>
        </p:nvPicPr>
        <p:blipFill>
          <a:blip r:embed="rId2"/>
          <a:stretch>
            <a:fillRect/>
          </a:stretch>
        </p:blipFill>
        <p:spPr>
          <a:xfrm>
            <a:off x="141493" y="131310"/>
            <a:ext cx="4669378" cy="2791999"/>
          </a:xfrm>
          <a:prstGeom prst="rect">
            <a:avLst/>
          </a:prstGeom>
        </p:spPr>
      </p:pic>
      <p:pic>
        <p:nvPicPr>
          <p:cNvPr id="9" name="Image 8">
            <a:extLst>
              <a:ext uri="{FF2B5EF4-FFF2-40B4-BE49-F238E27FC236}">
                <a16:creationId xmlns:a16="http://schemas.microsoft.com/office/drawing/2014/main" id="{5943D663-8DB3-285A-13FD-0AB685061B61}"/>
              </a:ext>
            </a:extLst>
          </p:cNvPr>
          <p:cNvPicPr>
            <a:picLocks noChangeAspect="1"/>
          </p:cNvPicPr>
          <p:nvPr/>
        </p:nvPicPr>
        <p:blipFill>
          <a:blip r:embed="rId3"/>
          <a:stretch>
            <a:fillRect/>
          </a:stretch>
        </p:blipFill>
        <p:spPr>
          <a:xfrm>
            <a:off x="131595" y="3553690"/>
            <a:ext cx="4670508" cy="3172999"/>
          </a:xfrm>
          <a:prstGeom prst="rect">
            <a:avLst/>
          </a:prstGeom>
        </p:spPr>
      </p:pic>
    </p:spTree>
    <p:extLst>
      <p:ext uri="{BB962C8B-B14F-4D97-AF65-F5344CB8AC3E}">
        <p14:creationId xmlns:p14="http://schemas.microsoft.com/office/powerpoint/2010/main" val="11663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dvAuto="200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D7FF159-9C34-9817-33CE-433F63653FF6}"/>
              </a:ext>
            </a:extLst>
          </p:cNvPr>
          <p:cNvPicPr>
            <a:picLocks noChangeAspect="1"/>
          </p:cNvPicPr>
          <p:nvPr/>
        </p:nvPicPr>
        <p:blipFill>
          <a:blip r:embed="rId2"/>
          <a:stretch>
            <a:fillRect/>
          </a:stretch>
        </p:blipFill>
        <p:spPr>
          <a:xfrm>
            <a:off x="1770197" y="50392"/>
            <a:ext cx="8651606" cy="5484500"/>
          </a:xfrm>
          <a:prstGeom prst="rect">
            <a:avLst/>
          </a:prstGeom>
        </p:spPr>
      </p:pic>
      <p:sp>
        <p:nvSpPr>
          <p:cNvPr id="7" name="ZoneTexte 6">
            <a:extLst>
              <a:ext uri="{FF2B5EF4-FFF2-40B4-BE49-F238E27FC236}">
                <a16:creationId xmlns:a16="http://schemas.microsoft.com/office/drawing/2014/main" id="{88177FBB-8666-0840-87D6-8ADC58894B31}"/>
              </a:ext>
            </a:extLst>
          </p:cNvPr>
          <p:cNvSpPr txBox="1"/>
          <p:nvPr/>
        </p:nvSpPr>
        <p:spPr>
          <a:xfrm>
            <a:off x="1828800" y="5738243"/>
            <a:ext cx="8593003" cy="646331"/>
          </a:xfrm>
          <a:prstGeom prst="rect">
            <a:avLst/>
          </a:prstGeom>
          <a:noFill/>
        </p:spPr>
        <p:txBody>
          <a:bodyPr wrap="square">
            <a:spAutoFit/>
          </a:bodyPr>
          <a:lstStyle/>
          <a:p>
            <a:r>
              <a:rPr lang="fr-FR" b="0" i="1" dirty="0">
                <a:solidFill>
                  <a:srgbClr val="030712"/>
                </a:solidFill>
                <a:effectLst/>
                <a:latin typeface="ui-sans-serif"/>
              </a:rPr>
              <a:t>Face à l'ampleur du défi, nous avons dû repenser entièrement notre chaîne de production. Ce qui prenait habituellement des années devait être accompli en quelques mois.</a:t>
            </a:r>
            <a:endParaRPr lang="en-US" dirty="0"/>
          </a:p>
        </p:txBody>
      </p:sp>
    </p:spTree>
    <p:extLst>
      <p:ext uri="{BB962C8B-B14F-4D97-AF65-F5344CB8AC3E}">
        <p14:creationId xmlns:p14="http://schemas.microsoft.com/office/powerpoint/2010/main" val="4089184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985B3-0941-166A-5628-B2F710B400B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F8FD22E-ECEA-6D54-BAC4-FA261310EE81}"/>
              </a:ext>
            </a:extLst>
          </p:cNvPr>
          <p:cNvSpPr/>
          <p:nvPr/>
        </p:nvSpPr>
        <p:spPr>
          <a:xfrm>
            <a:off x="0" y="56836"/>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 5">
            <a:extLst>
              <a:ext uri="{FF2B5EF4-FFF2-40B4-BE49-F238E27FC236}">
                <a16:creationId xmlns:a16="http://schemas.microsoft.com/office/drawing/2014/main" id="{2B14DD72-3EFC-7C50-46DB-B903EA4C152E}"/>
              </a:ext>
            </a:extLst>
          </p:cNvPr>
          <p:cNvPicPr>
            <a:picLocks noChangeAspect="1"/>
          </p:cNvPicPr>
          <p:nvPr/>
        </p:nvPicPr>
        <p:blipFill>
          <a:blip r:embed="rId2"/>
          <a:stretch>
            <a:fillRect/>
          </a:stretch>
        </p:blipFill>
        <p:spPr>
          <a:xfrm>
            <a:off x="817001" y="56836"/>
            <a:ext cx="3209924" cy="3209924"/>
          </a:xfrm>
          <a:prstGeom prst="rect">
            <a:avLst/>
          </a:prstGeom>
          <a:effectLst>
            <a:softEdge rad="317500"/>
          </a:effectLst>
        </p:spPr>
      </p:pic>
      <p:sp>
        <p:nvSpPr>
          <p:cNvPr id="7" name="ZoneTexte 6">
            <a:extLst>
              <a:ext uri="{FF2B5EF4-FFF2-40B4-BE49-F238E27FC236}">
                <a16:creationId xmlns:a16="http://schemas.microsoft.com/office/drawing/2014/main" id="{CE1724A7-6EB3-841E-8DE1-A62F208B2E50}"/>
              </a:ext>
            </a:extLst>
          </p:cNvPr>
          <p:cNvSpPr txBox="1"/>
          <p:nvPr/>
        </p:nvSpPr>
        <p:spPr>
          <a:xfrm>
            <a:off x="5022710" y="25360"/>
            <a:ext cx="7169290" cy="581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FFC000"/>
                </a:solidFill>
                <a:effectLst/>
                <a:uLnTx/>
                <a:uFillTx/>
                <a:latin typeface="Technology"/>
              </a:rPr>
              <a:t>J0 à J30 : THE OUTBREAK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C000"/>
              </a:solidFill>
              <a:effectLst/>
              <a:uLnTx/>
              <a:uFillTx/>
              <a:latin typeface="Technolog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000"/>
                </a:solidFill>
                <a:effectLst/>
                <a:uLnTx/>
                <a:uFillTx/>
                <a:latin typeface="Technology"/>
              </a:rPr>
              <a:t>Le </a:t>
            </a:r>
            <a:r>
              <a:rPr kumimoji="0" lang="fr-FR" sz="1800" b="0" i="0" u="none" strike="noStrike" kern="1200" cap="none" spc="0" normalizeH="0" baseline="0" noProof="0" dirty="0">
                <a:ln>
                  <a:noFill/>
                </a:ln>
                <a:solidFill>
                  <a:srgbClr val="FF0000"/>
                </a:solidFill>
                <a:effectLst/>
                <a:uLnTx/>
                <a:uFillTx/>
                <a:latin typeface="Technology"/>
              </a:rPr>
              <a:t>1</a:t>
            </a:r>
            <a:r>
              <a:rPr kumimoji="0" lang="fr-FR" sz="1800" b="0" i="0" u="none" strike="noStrike" kern="1200" cap="none" spc="0" normalizeH="0" baseline="30000" noProof="0" dirty="0">
                <a:ln>
                  <a:noFill/>
                </a:ln>
                <a:solidFill>
                  <a:srgbClr val="FF0000"/>
                </a:solidFill>
                <a:effectLst/>
                <a:uLnTx/>
                <a:uFillTx/>
                <a:latin typeface="Technology"/>
              </a:rPr>
              <a:t>er</a:t>
            </a:r>
            <a:r>
              <a:rPr kumimoji="0" lang="fr-FR" sz="1800" b="0" i="0" u="none" strike="noStrike" kern="1200" cap="none" spc="0" normalizeH="0" baseline="0" noProof="0" dirty="0">
                <a:ln>
                  <a:noFill/>
                </a:ln>
                <a:solidFill>
                  <a:srgbClr val="FF0000"/>
                </a:solidFill>
                <a:effectLst/>
                <a:uLnTx/>
                <a:uFillTx/>
                <a:latin typeface="Technology"/>
              </a:rPr>
              <a:t> décembre</a:t>
            </a:r>
            <a:r>
              <a:rPr kumimoji="0" lang="fr-FR" sz="1800" b="0" i="0" u="none" strike="noStrike" kern="1200" cap="none" spc="0" normalizeH="0" baseline="0" noProof="0" dirty="0">
                <a:ln>
                  <a:noFill/>
                </a:ln>
                <a:solidFill>
                  <a:srgbClr val="FFC000"/>
                </a:solidFill>
                <a:effectLst/>
                <a:uLnTx/>
                <a:uFillTx/>
                <a:latin typeface="Technology"/>
              </a:rPr>
              <a:t>, le premier cas de Covid-19 aurait été détecté à Wuhan.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000"/>
                </a:solidFill>
                <a:effectLst/>
                <a:uLnTx/>
                <a:uFillTx/>
                <a:latin typeface="Technology"/>
              </a:rPr>
              <a:t>Il s'agirait d'un patient de 55 ans tombé malade le </a:t>
            </a:r>
            <a:r>
              <a:rPr kumimoji="0" lang="fr-FR" sz="1800" b="0" i="0" u="none" strike="noStrike" kern="1200" cap="none" spc="0" normalizeH="0" baseline="0" noProof="0" dirty="0">
                <a:ln>
                  <a:noFill/>
                </a:ln>
                <a:solidFill>
                  <a:srgbClr val="FF0000"/>
                </a:solidFill>
                <a:effectLst/>
                <a:uLnTx/>
                <a:uFillTx/>
                <a:latin typeface="Technology"/>
              </a:rPr>
              <a:t>17 novembre 2019 </a:t>
            </a:r>
            <a:r>
              <a:rPr kumimoji="0" lang="fr-FR" sz="1800" b="0" i="0" u="none" strike="noStrike" kern="1200" cap="none" spc="0" normalizeH="0" baseline="0" noProof="0" dirty="0">
                <a:ln>
                  <a:noFill/>
                </a:ln>
                <a:solidFill>
                  <a:srgbClr val="FFC000"/>
                </a:solidFill>
                <a:effectLst/>
                <a:uLnTx/>
                <a:uFillTx/>
                <a:latin typeface="Technology"/>
              </a:rPr>
              <a:t>à Wuhan.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FFC000"/>
              </a:solidFill>
              <a:effectLst/>
              <a:uLnTx/>
              <a:uFillTx/>
              <a:latin typeface="Technolog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C000"/>
                </a:solidFill>
                <a:effectLst/>
                <a:uLnTx/>
                <a:uFillTx/>
                <a:latin typeface="Technology"/>
              </a:rPr>
              <a:t>le </a:t>
            </a:r>
            <a:r>
              <a:rPr kumimoji="0" lang="fr-FR" sz="2400" b="0" i="0" u="none" strike="noStrike" kern="1200" cap="none" spc="0" normalizeH="0" baseline="0" noProof="0" dirty="0">
                <a:ln>
                  <a:noFill/>
                </a:ln>
                <a:solidFill>
                  <a:srgbClr val="FF0000"/>
                </a:solidFill>
                <a:effectLst/>
                <a:uLnTx/>
                <a:uFillTx/>
                <a:latin typeface="Technology"/>
              </a:rPr>
              <a:t>15 décembre </a:t>
            </a:r>
            <a:r>
              <a:rPr kumimoji="0" lang="fr-FR" sz="2400" b="0" i="0" u="none" strike="noStrike" kern="1200" cap="none" spc="0" normalizeH="0" baseline="0" noProof="0" dirty="0">
                <a:ln>
                  <a:noFill/>
                </a:ln>
                <a:solidFill>
                  <a:srgbClr val="FFC000"/>
                </a:solidFill>
                <a:effectLst/>
                <a:uLnTx/>
                <a:uFillTx/>
                <a:latin typeface="Technology"/>
              </a:rPr>
              <a:t>, le nombre de cas s'élève à 27.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FFC000"/>
              </a:solidFill>
              <a:effectLst/>
              <a:uLnTx/>
              <a:uFillTx/>
              <a:latin typeface="Technolog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000"/>
                </a:solidFill>
                <a:effectLst/>
                <a:uLnTx/>
                <a:uFillTx/>
                <a:latin typeface="Technology"/>
              </a:rPr>
              <a:t>Le </a:t>
            </a:r>
            <a:r>
              <a:rPr kumimoji="0" lang="fr-FR" sz="1800" b="0" i="0" u="none" strike="noStrike" kern="1200" cap="none" spc="0" normalizeH="0" baseline="0" noProof="0" dirty="0">
                <a:ln>
                  <a:noFill/>
                </a:ln>
                <a:solidFill>
                  <a:srgbClr val="FF0000"/>
                </a:solidFill>
                <a:effectLst/>
                <a:uLnTx/>
                <a:uFillTx/>
                <a:latin typeface="Technology"/>
              </a:rPr>
              <a:t>11 janvier 2020</a:t>
            </a:r>
            <a:r>
              <a:rPr kumimoji="0" lang="fr-FR" sz="1800" b="0" i="0" u="none" strike="noStrike" kern="1200" cap="none" spc="0" normalizeH="0" baseline="0" noProof="0" dirty="0">
                <a:ln>
                  <a:noFill/>
                </a:ln>
                <a:solidFill>
                  <a:srgbClr val="FFC000"/>
                </a:solidFill>
                <a:effectLst/>
                <a:uLnTx/>
                <a:uFillTx/>
                <a:latin typeface="Technology"/>
              </a:rPr>
              <a:t>, la Chine </a:t>
            </a:r>
            <a:r>
              <a:rPr kumimoji="0" lang="fr-FR" sz="1800" b="0" i="0" u="none" strike="noStrike" kern="1200" cap="none" spc="0" normalizeH="0" baseline="0" noProof="0" dirty="0" err="1">
                <a:ln>
                  <a:noFill/>
                </a:ln>
                <a:solidFill>
                  <a:srgbClr val="FFC000"/>
                </a:solidFill>
                <a:effectLst/>
                <a:uLnTx/>
                <a:uFillTx/>
                <a:latin typeface="Technology"/>
              </a:rPr>
              <a:t>annonçaiT</a:t>
            </a:r>
            <a:r>
              <a:rPr kumimoji="0" lang="fr-FR" sz="1800" b="0" i="0" u="none" strike="noStrike" kern="1200" cap="none" spc="0" normalizeH="0" baseline="0" noProof="0" dirty="0">
                <a:ln>
                  <a:noFill/>
                </a:ln>
                <a:solidFill>
                  <a:srgbClr val="FFC000"/>
                </a:solidFill>
                <a:effectLst/>
                <a:uLnTx/>
                <a:uFillTx/>
                <a:latin typeface="Technology"/>
              </a:rPr>
              <a:t> LE PREMIER Décès d’une « </a:t>
            </a:r>
            <a:r>
              <a:rPr kumimoji="0" lang="fr-FR" sz="1800" b="0" i="0" u="none" strike="noStrike" kern="1200" cap="none" spc="0" normalizeH="0" baseline="0" noProof="0" dirty="0" err="1">
                <a:ln>
                  <a:noFill/>
                </a:ln>
                <a:solidFill>
                  <a:srgbClr val="FFC000"/>
                </a:solidFill>
                <a:effectLst/>
                <a:uLnTx/>
                <a:uFillTx/>
                <a:latin typeface="Technology"/>
              </a:rPr>
              <a:t>mysterieuse</a:t>
            </a:r>
            <a:r>
              <a:rPr kumimoji="0" lang="fr-FR" sz="1800" b="0" i="0" u="none" strike="noStrike" kern="1200" cap="none" spc="0" normalizeH="0" baseline="0" noProof="0" dirty="0">
                <a:ln>
                  <a:noFill/>
                </a:ln>
                <a:solidFill>
                  <a:srgbClr val="FFC000"/>
                </a:solidFill>
                <a:effectLst/>
                <a:uLnTx/>
                <a:uFillTx/>
                <a:latin typeface="Technology"/>
              </a:rPr>
              <a:t> pneumonie » (mais excluant le « SRAS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FFC000"/>
              </a:solidFill>
              <a:effectLst/>
              <a:uLnTx/>
              <a:uFillTx/>
              <a:latin typeface="Technolog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000"/>
                </a:solidFill>
                <a:effectLst/>
                <a:uLnTx/>
                <a:uFillTx/>
                <a:latin typeface="Technology"/>
              </a:rPr>
              <a:t>Le </a:t>
            </a:r>
            <a:r>
              <a:rPr kumimoji="0" lang="fr-FR" sz="1800" b="0" i="0" u="none" strike="noStrike" kern="1200" cap="none" spc="0" normalizeH="0" baseline="0" noProof="0" dirty="0">
                <a:ln>
                  <a:noFill/>
                </a:ln>
                <a:solidFill>
                  <a:srgbClr val="FF0000"/>
                </a:solidFill>
                <a:effectLst/>
                <a:uLnTx/>
                <a:uFillTx/>
                <a:latin typeface="Technology"/>
              </a:rPr>
              <a:t>13 janvier</a:t>
            </a:r>
            <a:r>
              <a:rPr kumimoji="0" lang="fr-FR" sz="1800" b="0" i="0" u="none" strike="noStrike" kern="1200" cap="none" spc="0" normalizeH="0" baseline="0" noProof="0" dirty="0">
                <a:ln>
                  <a:noFill/>
                </a:ln>
                <a:solidFill>
                  <a:srgbClr val="FFC000"/>
                </a:solidFill>
                <a:effectLst/>
                <a:uLnTx/>
                <a:uFillTx/>
                <a:latin typeface="Technology"/>
              </a:rPr>
              <a:t>, l’OMS annonce qu’un premier cas est identifié en Thaïlande, il s’agit d’une Chinoise de 61 ans, provenant de Wuhan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FFC000"/>
              </a:solidFill>
              <a:effectLst/>
              <a:uLnTx/>
              <a:uFillTx/>
              <a:latin typeface="Technolog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000"/>
                </a:solidFill>
                <a:effectLst/>
                <a:uLnTx/>
                <a:uFillTx/>
                <a:latin typeface="Technology"/>
              </a:rPr>
              <a:t>Trois cas du nouveau coronavirus chinois sont confirmés en France, sur des patients</a:t>
            </a:r>
            <a:r>
              <a:rPr kumimoji="0" lang="fr-FR" sz="1800" b="0" i="0" u="sng" strike="noStrike" kern="1200" cap="none" spc="0" normalizeH="0" baseline="0" noProof="0" dirty="0">
                <a:ln>
                  <a:noFill/>
                </a:ln>
                <a:solidFill>
                  <a:srgbClr val="FFC000"/>
                </a:solidFill>
                <a:effectLst/>
                <a:uLnTx/>
                <a:uFillTx/>
                <a:latin typeface="Technology"/>
              </a:rPr>
              <a:t> </a:t>
            </a:r>
            <a:r>
              <a:rPr kumimoji="0" lang="fr-FR" sz="1800" b="0" i="0" u="none" strike="noStrike" kern="1200" cap="none" spc="0" normalizeH="0" baseline="0" noProof="0" dirty="0">
                <a:ln>
                  <a:noFill/>
                </a:ln>
                <a:solidFill>
                  <a:srgbClr val="FFC000"/>
                </a:solidFill>
                <a:effectLst/>
                <a:uLnTx/>
                <a:uFillTx/>
                <a:latin typeface="Technology"/>
              </a:rPr>
              <a:t>hospitalisés à Bordeaux et Paris, </a:t>
            </a:r>
            <a:r>
              <a:rPr kumimoji="0" lang="fr-FR" sz="1800" b="0" i="0" u="none" strike="noStrike" kern="1200" cap="none" spc="0" normalizeH="0" baseline="0" noProof="0" dirty="0">
                <a:ln>
                  <a:noFill/>
                </a:ln>
                <a:solidFill>
                  <a:srgbClr val="FF0000"/>
                </a:solidFill>
                <a:effectLst/>
                <a:uLnTx/>
                <a:uFillTx/>
                <a:latin typeface="Technology"/>
              </a:rPr>
              <a:t>le 24 janvier</a:t>
            </a:r>
            <a:r>
              <a:rPr kumimoji="0" lang="fr-FR" sz="1800" b="0" i="0" u="none" strike="noStrike" kern="1200" cap="none" spc="0" normalizeH="0" baseline="0" noProof="0" dirty="0">
                <a:ln>
                  <a:noFill/>
                </a:ln>
                <a:solidFill>
                  <a:srgbClr val="FFC000"/>
                </a:solidFill>
                <a:effectLst/>
                <a:uLnTx/>
                <a:uFillTx/>
                <a:latin typeface="Technology"/>
              </a:rPr>
              <a:t>. Il s’agit des premiers cas européens.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FFC000"/>
              </a:solidFill>
              <a:effectLst/>
              <a:uLnTx/>
              <a:uFillTx/>
              <a:latin typeface="Technolog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000"/>
                </a:solidFill>
                <a:effectLst/>
                <a:uLnTx/>
                <a:uFillTx/>
                <a:latin typeface="Technology"/>
              </a:rPr>
              <a:t>Le </a:t>
            </a:r>
            <a:r>
              <a:rPr kumimoji="0" lang="fr-FR" sz="1800" b="0" i="0" u="none" strike="noStrike" kern="1200" cap="none" spc="0" normalizeH="0" baseline="0" noProof="0" dirty="0">
                <a:ln>
                  <a:noFill/>
                </a:ln>
                <a:solidFill>
                  <a:srgbClr val="FF0000"/>
                </a:solidFill>
                <a:effectLst/>
                <a:uLnTx/>
                <a:uFillTx/>
                <a:latin typeface="Technology"/>
              </a:rPr>
              <a:t>29 janvier</a:t>
            </a:r>
            <a:r>
              <a:rPr kumimoji="0" lang="fr-FR" sz="1800" b="0" i="0" u="none" strike="noStrike" kern="1200" cap="none" spc="0" normalizeH="0" baseline="0" noProof="0" dirty="0">
                <a:ln>
                  <a:noFill/>
                </a:ln>
                <a:solidFill>
                  <a:srgbClr val="FFC000"/>
                </a:solidFill>
                <a:effectLst/>
                <a:uLnTx/>
                <a:uFillTx/>
                <a:latin typeface="Technology"/>
              </a:rPr>
              <a:t>, le nombre de personnes infectées par le nouveau coronavirus chinois Est désormais 5 974 personnes, et 132 en sont décédées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FFC000"/>
              </a:solidFill>
              <a:effectLst/>
              <a:uLnTx/>
              <a:uFillTx/>
              <a:latin typeface="Technolog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000"/>
                </a:solidFill>
                <a:effectLst/>
                <a:uLnTx/>
                <a:uFillTx/>
                <a:latin typeface="Technology"/>
              </a:rPr>
              <a:t>Le premier décès hors d’Asie survient en France, </a:t>
            </a:r>
            <a:r>
              <a:rPr kumimoji="0" lang="fr-FR" sz="1800" b="0" i="0" u="none" strike="noStrike" kern="1200" cap="none" spc="0" normalizeH="0" baseline="0" noProof="0" dirty="0">
                <a:ln>
                  <a:noFill/>
                </a:ln>
                <a:solidFill>
                  <a:srgbClr val="FF0000"/>
                </a:solidFill>
                <a:effectLst/>
                <a:uLnTx/>
                <a:uFillTx/>
                <a:latin typeface="Technology"/>
              </a:rPr>
              <a:t>le 14 février</a:t>
            </a:r>
            <a:r>
              <a:rPr kumimoji="0" lang="fr-FR" sz="1800" b="0" i="0" u="none" strike="noStrike" kern="1200" cap="none" spc="0" normalizeH="0" baseline="0" noProof="0" dirty="0">
                <a:ln>
                  <a:noFill/>
                </a:ln>
                <a:solidFill>
                  <a:srgbClr val="FFC000"/>
                </a:solidFill>
                <a:effectLst/>
                <a:uLnTx/>
                <a:uFillTx/>
                <a:latin typeface="Technology"/>
              </a:rPr>
              <a:t>. La victime est le touriste chinois hospitalisé à Paris depuis la fin janvier.</a:t>
            </a:r>
            <a:endParaRPr kumimoji="0" lang="fr-FR" sz="4800" b="0" i="0" u="sng" strike="noStrike" kern="1200" cap="none" spc="0" normalizeH="0" baseline="0" noProof="0" dirty="0">
              <a:ln>
                <a:noFill/>
              </a:ln>
              <a:solidFill>
                <a:srgbClr val="FFC000"/>
              </a:solidFill>
              <a:effectLst/>
              <a:uLnTx/>
              <a:uFillTx/>
              <a:latin typeface="Technology"/>
            </a:endParaRPr>
          </a:p>
        </p:txBody>
      </p:sp>
      <p:pic>
        <p:nvPicPr>
          <p:cNvPr id="9" name="Image 8">
            <a:extLst>
              <a:ext uri="{FF2B5EF4-FFF2-40B4-BE49-F238E27FC236}">
                <a16:creationId xmlns:a16="http://schemas.microsoft.com/office/drawing/2014/main" id="{D205F25C-8E95-75B6-E8DA-54DEC53E109B}"/>
              </a:ext>
            </a:extLst>
          </p:cNvPr>
          <p:cNvPicPr>
            <a:picLocks noChangeAspect="1"/>
          </p:cNvPicPr>
          <p:nvPr/>
        </p:nvPicPr>
        <p:blipFill>
          <a:blip r:embed="rId3"/>
          <a:stretch>
            <a:fillRect/>
          </a:stretch>
        </p:blipFill>
        <p:spPr>
          <a:xfrm>
            <a:off x="238125" y="4238598"/>
            <a:ext cx="4367676" cy="2440202"/>
          </a:xfrm>
          <a:prstGeom prst="rect">
            <a:avLst/>
          </a:prstGeom>
          <a:effectLst>
            <a:softEdge rad="127000"/>
          </a:effectLst>
        </p:spPr>
      </p:pic>
      <p:sp>
        <p:nvSpPr>
          <p:cNvPr id="10" name="ZoneTexte 9">
            <a:extLst>
              <a:ext uri="{FF2B5EF4-FFF2-40B4-BE49-F238E27FC236}">
                <a16:creationId xmlns:a16="http://schemas.microsoft.com/office/drawing/2014/main" id="{EBE7DF14-98BC-E193-4E84-D9C636EEE988}"/>
              </a:ext>
            </a:extLst>
          </p:cNvPr>
          <p:cNvSpPr txBox="1"/>
          <p:nvPr/>
        </p:nvSpPr>
        <p:spPr>
          <a:xfrm>
            <a:off x="1811268" y="3266760"/>
            <a:ext cx="14001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FF0000"/>
                </a:solidFill>
                <a:effectLst/>
                <a:uLnTx/>
                <a:uFillTx/>
                <a:latin typeface="Technology" pitchFamily="2" charset="0"/>
                <a:ea typeface="+mn-ea"/>
                <a:cs typeface="+mn-cs"/>
              </a:rPr>
              <a:t>OU ?</a:t>
            </a:r>
          </a:p>
        </p:txBody>
      </p:sp>
    </p:spTree>
    <p:extLst>
      <p:ext uri="{BB962C8B-B14F-4D97-AF65-F5344CB8AC3E}">
        <p14:creationId xmlns:p14="http://schemas.microsoft.com/office/powerpoint/2010/main" val="8702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7">
                                            <p:txEl>
                                              <p:pRg st="2" end="2"/>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grpId="0" nodeType="afterEffect">
                                  <p:stCondLst>
                                    <p:cond delay="2000"/>
                                  </p:stCondLst>
                                  <p:childTnLst>
                                    <p:set>
                                      <p:cBhvr>
                                        <p:cTn id="15" dur="1" fill="hold">
                                          <p:stCondLst>
                                            <p:cond delay="0"/>
                                          </p:stCondLst>
                                        </p:cTn>
                                        <p:tgtEl>
                                          <p:spTgt spid="7">
                                            <p:txEl>
                                              <p:pRg st="5" end="5"/>
                                            </p:txEl>
                                          </p:spTgt>
                                        </p:tgtEl>
                                        <p:attrNameLst>
                                          <p:attrName>style.visibility</p:attrName>
                                        </p:attrNameLst>
                                      </p:cBhvr>
                                      <p:to>
                                        <p:strVal val="visible"/>
                                      </p:to>
                                    </p:set>
                                  </p:childTnLst>
                                </p:cTn>
                              </p:par>
                            </p:childTnLst>
                          </p:cTn>
                        </p:par>
                        <p:par>
                          <p:cTn id="16" fill="hold">
                            <p:stCondLst>
                              <p:cond delay="8000"/>
                            </p:stCondLst>
                            <p:childTnLst>
                              <p:par>
                                <p:cTn id="17" presetID="1" presetClass="entr" presetSubtype="0" fill="hold" grpId="0" nodeType="afterEffect">
                                  <p:stCondLst>
                                    <p:cond delay="200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par>
                          <p:cTn id="19" fill="hold">
                            <p:stCondLst>
                              <p:cond delay="10000"/>
                            </p:stCondLst>
                            <p:childTnLst>
                              <p:par>
                                <p:cTn id="20" presetID="1" presetClass="entr" presetSubtype="0" fill="hold" grpId="0" nodeType="afterEffect">
                                  <p:stCondLst>
                                    <p:cond delay="2000"/>
                                  </p:stCondLst>
                                  <p:childTnLst>
                                    <p:set>
                                      <p:cBhvr>
                                        <p:cTn id="21" dur="1" fill="hold">
                                          <p:stCondLst>
                                            <p:cond delay="0"/>
                                          </p:stCondLst>
                                        </p:cTn>
                                        <p:tgtEl>
                                          <p:spTgt spid="7">
                                            <p:txEl>
                                              <p:pRg st="9" end="9"/>
                                            </p:txEl>
                                          </p:spTgt>
                                        </p:tgtEl>
                                        <p:attrNameLst>
                                          <p:attrName>style.visibility</p:attrName>
                                        </p:attrNameLst>
                                      </p:cBhvr>
                                      <p:to>
                                        <p:strVal val="visible"/>
                                      </p:to>
                                    </p:set>
                                  </p:childTnLst>
                                </p:cTn>
                              </p:par>
                            </p:childTnLst>
                          </p:cTn>
                        </p:par>
                        <p:par>
                          <p:cTn id="22" fill="hold">
                            <p:stCondLst>
                              <p:cond delay="12000"/>
                            </p:stCondLst>
                            <p:childTnLst>
                              <p:par>
                                <p:cTn id="23" presetID="1" presetClass="entr" presetSubtype="0" fill="hold" grpId="0" nodeType="afterEffect">
                                  <p:stCondLst>
                                    <p:cond delay="2000"/>
                                  </p:stCondLst>
                                  <p:childTnLst>
                                    <p:set>
                                      <p:cBhvr>
                                        <p:cTn id="24" dur="1" fill="hold">
                                          <p:stCondLst>
                                            <p:cond delay="0"/>
                                          </p:stCondLst>
                                        </p:cTn>
                                        <p:tgtEl>
                                          <p:spTgt spid="7">
                                            <p:txEl>
                                              <p:pRg st="11" end="11"/>
                                            </p:txEl>
                                          </p:spTgt>
                                        </p:tgtEl>
                                        <p:attrNameLst>
                                          <p:attrName>style.visibility</p:attrName>
                                        </p:attrNameLst>
                                      </p:cBhvr>
                                      <p:to>
                                        <p:strVal val="visible"/>
                                      </p:to>
                                    </p:set>
                                  </p:childTnLst>
                                </p:cTn>
                              </p:par>
                            </p:childTnLst>
                          </p:cTn>
                        </p:par>
                        <p:par>
                          <p:cTn id="25" fill="hold">
                            <p:stCondLst>
                              <p:cond delay="14000"/>
                            </p:stCondLst>
                            <p:childTnLst>
                              <p:par>
                                <p:cTn id="26" presetID="1" presetClass="entr" presetSubtype="0" fill="hold" grpId="0" nodeType="afterEffect">
                                  <p:stCondLst>
                                    <p:cond delay="4000"/>
                                  </p:stCondLst>
                                  <p:childTnLst>
                                    <p:set>
                                      <p:cBhvr>
                                        <p:cTn id="27" dur="1" fill="hold">
                                          <p:stCondLst>
                                            <p:cond delay="0"/>
                                          </p:stCondLst>
                                        </p:cTn>
                                        <p:tgtEl>
                                          <p:spTgt spid="7">
                                            <p:txEl>
                                              <p:pRg st="13" end="13"/>
                                            </p:txEl>
                                          </p:spTgt>
                                        </p:tgtEl>
                                        <p:attrNameLst>
                                          <p:attrName>style.visibility</p:attrName>
                                        </p:attrNameLst>
                                      </p:cBhvr>
                                      <p:to>
                                        <p:strVal val="visible"/>
                                      </p:to>
                                    </p:set>
                                  </p:childTnLst>
                                </p:cTn>
                              </p:par>
                            </p:childTnLst>
                          </p:cTn>
                        </p:par>
                        <p:par>
                          <p:cTn id="28" fill="hold">
                            <p:stCondLst>
                              <p:cond delay="18000"/>
                            </p:stCondLst>
                            <p:childTnLst>
                              <p:par>
                                <p:cTn id="29" presetID="1" presetClass="entr" presetSubtype="0" fill="hold" grpId="0" nodeType="afterEffect">
                                  <p:stCondLst>
                                    <p:cond delay="2000"/>
                                  </p:stCondLst>
                                  <p:childTnLst>
                                    <p:set>
                                      <p:cBhvr>
                                        <p:cTn id="30"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dvAuto="200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9ABB96-8E7C-DE18-A3FD-3B7B2CB7A322}"/>
              </a:ext>
            </a:extLst>
          </p:cNvPr>
          <p:cNvPicPr>
            <a:picLocks noChangeAspect="1"/>
          </p:cNvPicPr>
          <p:nvPr/>
        </p:nvPicPr>
        <p:blipFill>
          <a:blip r:embed="rId2"/>
          <a:stretch>
            <a:fillRect/>
          </a:stretch>
        </p:blipFill>
        <p:spPr>
          <a:xfrm>
            <a:off x="1129145" y="0"/>
            <a:ext cx="9892146" cy="6858000"/>
          </a:xfrm>
          <a:prstGeom prst="rect">
            <a:avLst/>
          </a:prstGeom>
        </p:spPr>
      </p:pic>
      <p:pic>
        <p:nvPicPr>
          <p:cNvPr id="7" name="Image 6">
            <a:extLst>
              <a:ext uri="{FF2B5EF4-FFF2-40B4-BE49-F238E27FC236}">
                <a16:creationId xmlns:a16="http://schemas.microsoft.com/office/drawing/2014/main" id="{597146FC-CE55-E592-0641-9CC0DFF3D42A}"/>
              </a:ext>
            </a:extLst>
          </p:cNvPr>
          <p:cNvPicPr>
            <a:picLocks noChangeAspect="1"/>
          </p:cNvPicPr>
          <p:nvPr/>
        </p:nvPicPr>
        <p:blipFill>
          <a:blip r:embed="rId3"/>
          <a:stretch>
            <a:fillRect/>
          </a:stretch>
        </p:blipFill>
        <p:spPr>
          <a:xfrm>
            <a:off x="1320934" y="1147964"/>
            <a:ext cx="4551404" cy="2391872"/>
          </a:xfrm>
          <a:prstGeom prst="rect">
            <a:avLst/>
          </a:prstGeom>
        </p:spPr>
      </p:pic>
      <p:pic>
        <p:nvPicPr>
          <p:cNvPr id="9" name="Image 8">
            <a:extLst>
              <a:ext uri="{FF2B5EF4-FFF2-40B4-BE49-F238E27FC236}">
                <a16:creationId xmlns:a16="http://schemas.microsoft.com/office/drawing/2014/main" id="{6D3494B2-92F2-E408-C76F-5823BA48E19B}"/>
              </a:ext>
            </a:extLst>
          </p:cNvPr>
          <p:cNvPicPr>
            <a:picLocks noChangeAspect="1"/>
          </p:cNvPicPr>
          <p:nvPr/>
        </p:nvPicPr>
        <p:blipFill>
          <a:blip r:embed="rId4"/>
          <a:stretch>
            <a:fillRect/>
          </a:stretch>
        </p:blipFill>
        <p:spPr>
          <a:xfrm>
            <a:off x="6196164" y="1147965"/>
            <a:ext cx="4551404" cy="2391872"/>
          </a:xfrm>
          <a:prstGeom prst="rect">
            <a:avLst/>
          </a:prstGeom>
        </p:spPr>
      </p:pic>
    </p:spTree>
    <p:extLst>
      <p:ext uri="{BB962C8B-B14F-4D97-AF65-F5344CB8AC3E}">
        <p14:creationId xmlns:p14="http://schemas.microsoft.com/office/powerpoint/2010/main" val="15789795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3A1788-B8DD-8089-52BE-061D090C66F2}"/>
              </a:ext>
            </a:extLst>
          </p:cNvPr>
          <p:cNvPicPr>
            <a:picLocks noChangeAspect="1"/>
          </p:cNvPicPr>
          <p:nvPr/>
        </p:nvPicPr>
        <p:blipFill>
          <a:blip r:embed="rId2"/>
          <a:stretch>
            <a:fillRect/>
          </a:stretch>
        </p:blipFill>
        <p:spPr>
          <a:xfrm>
            <a:off x="265515" y="88961"/>
            <a:ext cx="10774279" cy="3258005"/>
          </a:xfrm>
          <a:prstGeom prst="rect">
            <a:avLst/>
          </a:prstGeom>
        </p:spPr>
      </p:pic>
      <p:pic>
        <p:nvPicPr>
          <p:cNvPr id="7" name="Image 6">
            <a:extLst>
              <a:ext uri="{FF2B5EF4-FFF2-40B4-BE49-F238E27FC236}">
                <a16:creationId xmlns:a16="http://schemas.microsoft.com/office/drawing/2014/main" id="{00EFF980-AC1B-9576-A358-1BC0E3110A6F}"/>
              </a:ext>
            </a:extLst>
          </p:cNvPr>
          <p:cNvPicPr>
            <a:picLocks noChangeAspect="1"/>
          </p:cNvPicPr>
          <p:nvPr/>
        </p:nvPicPr>
        <p:blipFill>
          <a:blip r:embed="rId3"/>
          <a:stretch>
            <a:fillRect/>
          </a:stretch>
        </p:blipFill>
        <p:spPr>
          <a:xfrm>
            <a:off x="265515" y="3346966"/>
            <a:ext cx="10774279" cy="3585218"/>
          </a:xfrm>
          <a:prstGeom prst="rect">
            <a:avLst/>
          </a:prstGeom>
        </p:spPr>
      </p:pic>
      <p:pic>
        <p:nvPicPr>
          <p:cNvPr id="9" name="Image 8">
            <a:extLst>
              <a:ext uri="{FF2B5EF4-FFF2-40B4-BE49-F238E27FC236}">
                <a16:creationId xmlns:a16="http://schemas.microsoft.com/office/drawing/2014/main" id="{1D6F3536-44DC-C5D5-6A42-0D8ACB83E859}"/>
              </a:ext>
            </a:extLst>
          </p:cNvPr>
          <p:cNvPicPr>
            <a:picLocks noChangeAspect="1"/>
          </p:cNvPicPr>
          <p:nvPr/>
        </p:nvPicPr>
        <p:blipFill>
          <a:blip r:embed="rId4"/>
          <a:stretch>
            <a:fillRect/>
          </a:stretch>
        </p:blipFill>
        <p:spPr>
          <a:xfrm>
            <a:off x="6359237" y="1385225"/>
            <a:ext cx="4146042" cy="1862159"/>
          </a:xfrm>
          <a:prstGeom prst="rect">
            <a:avLst/>
          </a:prstGeom>
        </p:spPr>
      </p:pic>
      <p:pic>
        <p:nvPicPr>
          <p:cNvPr id="11" name="Image 10">
            <a:extLst>
              <a:ext uri="{FF2B5EF4-FFF2-40B4-BE49-F238E27FC236}">
                <a16:creationId xmlns:a16="http://schemas.microsoft.com/office/drawing/2014/main" id="{66D1747D-B585-9038-8927-D9FE447DBC2D}"/>
              </a:ext>
            </a:extLst>
          </p:cNvPr>
          <p:cNvPicPr>
            <a:picLocks noChangeAspect="1"/>
          </p:cNvPicPr>
          <p:nvPr/>
        </p:nvPicPr>
        <p:blipFill>
          <a:blip r:embed="rId5"/>
          <a:stretch>
            <a:fillRect/>
          </a:stretch>
        </p:blipFill>
        <p:spPr>
          <a:xfrm>
            <a:off x="6359237" y="5023942"/>
            <a:ext cx="4267337" cy="1412078"/>
          </a:xfrm>
          <a:prstGeom prst="rect">
            <a:avLst/>
          </a:prstGeom>
        </p:spPr>
      </p:pic>
    </p:spTree>
    <p:extLst>
      <p:ext uri="{BB962C8B-B14F-4D97-AF65-F5344CB8AC3E}">
        <p14:creationId xmlns:p14="http://schemas.microsoft.com/office/powerpoint/2010/main" val="17163030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8881-CC29-D7D6-5869-DD1AA2C591D2}"/>
              </a:ext>
            </a:extLst>
          </p:cNvPr>
          <p:cNvSpPr>
            <a:spLocks noGrp="1"/>
          </p:cNvSpPr>
          <p:nvPr>
            <p:ph type="title"/>
          </p:nvPr>
        </p:nvSpPr>
        <p:spPr>
          <a:xfrm>
            <a:off x="174419" y="-8734"/>
            <a:ext cx="11791856" cy="369332"/>
          </a:xfrm>
        </p:spPr>
        <p:txBody>
          <a:bodyPr/>
          <a:lstStyle/>
          <a:p>
            <a:r>
              <a:rPr lang="fr-FR" sz="2400"/>
              <a:t>Challenges </a:t>
            </a:r>
            <a:r>
              <a:rPr lang="fr-FR" sz="2400" err="1"/>
              <a:t>faced</a:t>
            </a:r>
            <a:r>
              <a:rPr lang="fr-FR" sz="2400"/>
              <a:t> by the big pharmas : Financial Performance </a:t>
            </a:r>
            <a:r>
              <a:rPr lang="fr-FR" sz="2400" err="1"/>
              <a:t>is</a:t>
            </a:r>
            <a:r>
              <a:rPr lang="fr-FR" sz="2400"/>
              <a:t> harder to </a:t>
            </a:r>
            <a:r>
              <a:rPr lang="fr-FR" sz="2400" err="1"/>
              <a:t>achieve</a:t>
            </a:r>
            <a:endParaRPr lang="fr-FR" sz="2400"/>
          </a:p>
        </p:txBody>
      </p:sp>
      <p:sp>
        <p:nvSpPr>
          <p:cNvPr id="4" name="Flèche : pentagone 29">
            <a:extLst>
              <a:ext uri="{FF2B5EF4-FFF2-40B4-BE49-F238E27FC236}">
                <a16:creationId xmlns:a16="http://schemas.microsoft.com/office/drawing/2014/main" id="{B74FF676-1788-38C3-2FBB-E042893E1ACC}"/>
              </a:ext>
            </a:extLst>
          </p:cNvPr>
          <p:cNvSpPr/>
          <p:nvPr/>
        </p:nvSpPr>
        <p:spPr>
          <a:xfrm>
            <a:off x="198050" y="1106623"/>
            <a:ext cx="1519703" cy="461665"/>
          </a:xfrm>
          <a:prstGeom prst="homePlate">
            <a:avLst/>
          </a:prstGeom>
          <a:solidFill>
            <a:srgbClr val="B4009E"/>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Drug development Research</a:t>
            </a:r>
          </a:p>
        </p:txBody>
      </p:sp>
      <p:sp>
        <p:nvSpPr>
          <p:cNvPr id="6" name="Forme libre : forme 30">
            <a:extLst>
              <a:ext uri="{FF2B5EF4-FFF2-40B4-BE49-F238E27FC236}">
                <a16:creationId xmlns:a16="http://schemas.microsoft.com/office/drawing/2014/main" id="{6632B8C1-6243-07C6-51B4-1D96BB6D5650}"/>
              </a:ext>
            </a:extLst>
          </p:cNvPr>
          <p:cNvSpPr/>
          <p:nvPr/>
        </p:nvSpPr>
        <p:spPr>
          <a:xfrm>
            <a:off x="1565783" y="1106623"/>
            <a:ext cx="1519703" cy="461665"/>
          </a:xfrm>
          <a:custGeom>
            <a:avLst/>
            <a:gdLst>
              <a:gd name="connsiteX0" fmla="*/ 0 w 1519703"/>
              <a:gd name="connsiteY0" fmla="*/ 0 h 607881"/>
              <a:gd name="connsiteX1" fmla="*/ 1215763 w 1519703"/>
              <a:gd name="connsiteY1" fmla="*/ 0 h 607881"/>
              <a:gd name="connsiteX2" fmla="*/ 1519703 w 1519703"/>
              <a:gd name="connsiteY2" fmla="*/ 303941 h 607881"/>
              <a:gd name="connsiteX3" fmla="*/ 1215763 w 1519703"/>
              <a:gd name="connsiteY3" fmla="*/ 607881 h 607881"/>
              <a:gd name="connsiteX4" fmla="*/ 0 w 1519703"/>
              <a:gd name="connsiteY4" fmla="*/ 607881 h 607881"/>
              <a:gd name="connsiteX5" fmla="*/ 303941 w 1519703"/>
              <a:gd name="connsiteY5" fmla="*/ 303941 h 607881"/>
              <a:gd name="connsiteX6" fmla="*/ 0 w 1519703"/>
              <a:gd name="connsiteY6" fmla="*/ 0 h 6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9703" h="607881">
                <a:moveTo>
                  <a:pt x="0" y="0"/>
                </a:moveTo>
                <a:lnTo>
                  <a:pt x="1215763" y="0"/>
                </a:lnTo>
                <a:lnTo>
                  <a:pt x="1519703" y="303941"/>
                </a:lnTo>
                <a:lnTo>
                  <a:pt x="1215763" y="607881"/>
                </a:lnTo>
                <a:lnTo>
                  <a:pt x="0" y="607881"/>
                </a:lnTo>
                <a:lnTo>
                  <a:pt x="303941" y="303941"/>
                </a:lnTo>
                <a:lnTo>
                  <a:pt x="0" y="0"/>
                </a:lnTo>
                <a:close/>
              </a:path>
            </a:pathLst>
          </a:custGeom>
          <a:solidFill>
            <a:srgbClr val="B4009E"/>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Clinical trials</a:t>
            </a:r>
          </a:p>
        </p:txBody>
      </p:sp>
      <p:sp>
        <p:nvSpPr>
          <p:cNvPr id="8" name="Forme libre : forme 31">
            <a:extLst>
              <a:ext uri="{FF2B5EF4-FFF2-40B4-BE49-F238E27FC236}">
                <a16:creationId xmlns:a16="http://schemas.microsoft.com/office/drawing/2014/main" id="{7F2B903F-B18E-F8D4-67C8-C06371429ACD}"/>
              </a:ext>
            </a:extLst>
          </p:cNvPr>
          <p:cNvSpPr/>
          <p:nvPr/>
        </p:nvSpPr>
        <p:spPr>
          <a:xfrm>
            <a:off x="2933516" y="1106623"/>
            <a:ext cx="1529368" cy="461665"/>
          </a:xfrm>
          <a:custGeom>
            <a:avLst/>
            <a:gdLst>
              <a:gd name="connsiteX0" fmla="*/ 0 w 1529368"/>
              <a:gd name="connsiteY0" fmla="*/ 0 h 607881"/>
              <a:gd name="connsiteX1" fmla="*/ 1225428 w 1529368"/>
              <a:gd name="connsiteY1" fmla="*/ 0 h 607881"/>
              <a:gd name="connsiteX2" fmla="*/ 1529368 w 1529368"/>
              <a:gd name="connsiteY2" fmla="*/ 303941 h 607881"/>
              <a:gd name="connsiteX3" fmla="*/ 1225428 w 1529368"/>
              <a:gd name="connsiteY3" fmla="*/ 607881 h 607881"/>
              <a:gd name="connsiteX4" fmla="*/ 0 w 1529368"/>
              <a:gd name="connsiteY4" fmla="*/ 607881 h 607881"/>
              <a:gd name="connsiteX5" fmla="*/ 303941 w 1529368"/>
              <a:gd name="connsiteY5" fmla="*/ 303941 h 607881"/>
              <a:gd name="connsiteX6" fmla="*/ 0 w 1529368"/>
              <a:gd name="connsiteY6" fmla="*/ 0 h 6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9368" h="607881">
                <a:moveTo>
                  <a:pt x="0" y="0"/>
                </a:moveTo>
                <a:lnTo>
                  <a:pt x="1225428" y="0"/>
                </a:lnTo>
                <a:lnTo>
                  <a:pt x="1529368" y="303941"/>
                </a:lnTo>
                <a:lnTo>
                  <a:pt x="1225428" y="607881"/>
                </a:lnTo>
                <a:lnTo>
                  <a:pt x="0" y="607881"/>
                </a:lnTo>
                <a:lnTo>
                  <a:pt x="303941" y="303941"/>
                </a:lnTo>
                <a:lnTo>
                  <a:pt x="0" y="0"/>
                </a:lnTo>
                <a:close/>
              </a:path>
            </a:pathLst>
          </a:custGeom>
          <a:solidFill>
            <a:srgbClr val="B4009E"/>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Scaling up for </a:t>
            </a:r>
            <a:br>
              <a:rPr kumimoji="0" lang="en-US" sz="1050" b="0" i="0" u="none" strike="noStrike" kern="1200" cap="none" spc="0" normalizeH="0" baseline="0" noProof="0">
                <a:ln>
                  <a:noFill/>
                </a:ln>
                <a:solidFill>
                  <a:srgbClr val="FFFFFF"/>
                </a:solidFill>
                <a:effectLst/>
                <a:uLnTx/>
                <a:uFillTx/>
                <a:latin typeface="Segoe UI"/>
                <a:ea typeface="+mn-ea"/>
                <a:cs typeface="+mn-cs"/>
              </a:rPr>
            </a:br>
            <a:r>
              <a:rPr kumimoji="0" lang="en-US" sz="1050" b="0" i="0" u="none" strike="noStrike" kern="1200" cap="none" spc="0" normalizeH="0" baseline="0" noProof="0">
                <a:ln>
                  <a:noFill/>
                </a:ln>
                <a:solidFill>
                  <a:srgbClr val="FFFFFF"/>
                </a:solidFill>
                <a:effectLst/>
                <a:uLnTx/>
                <a:uFillTx/>
                <a:latin typeface="Segoe UI"/>
                <a:ea typeface="+mn-ea"/>
                <a:cs typeface="+mn-cs"/>
              </a:rPr>
              <a:t>production</a:t>
            </a:r>
          </a:p>
        </p:txBody>
      </p:sp>
      <p:sp>
        <p:nvSpPr>
          <p:cNvPr id="10" name="Forme libre : forme 32">
            <a:extLst>
              <a:ext uri="{FF2B5EF4-FFF2-40B4-BE49-F238E27FC236}">
                <a16:creationId xmlns:a16="http://schemas.microsoft.com/office/drawing/2014/main" id="{A8683872-F50D-54AD-3B1B-C54A0067FB71}"/>
              </a:ext>
            </a:extLst>
          </p:cNvPr>
          <p:cNvSpPr/>
          <p:nvPr/>
        </p:nvSpPr>
        <p:spPr>
          <a:xfrm>
            <a:off x="4310914" y="1106623"/>
            <a:ext cx="1519703" cy="461665"/>
          </a:xfrm>
          <a:custGeom>
            <a:avLst/>
            <a:gdLst>
              <a:gd name="connsiteX0" fmla="*/ 0 w 1519703"/>
              <a:gd name="connsiteY0" fmla="*/ 0 h 607881"/>
              <a:gd name="connsiteX1" fmla="*/ 1215763 w 1519703"/>
              <a:gd name="connsiteY1" fmla="*/ 0 h 607881"/>
              <a:gd name="connsiteX2" fmla="*/ 1519703 w 1519703"/>
              <a:gd name="connsiteY2" fmla="*/ 303941 h 607881"/>
              <a:gd name="connsiteX3" fmla="*/ 1215763 w 1519703"/>
              <a:gd name="connsiteY3" fmla="*/ 607881 h 607881"/>
              <a:gd name="connsiteX4" fmla="*/ 0 w 1519703"/>
              <a:gd name="connsiteY4" fmla="*/ 607881 h 607881"/>
              <a:gd name="connsiteX5" fmla="*/ 303941 w 1519703"/>
              <a:gd name="connsiteY5" fmla="*/ 303941 h 607881"/>
              <a:gd name="connsiteX6" fmla="*/ 0 w 1519703"/>
              <a:gd name="connsiteY6" fmla="*/ 0 h 6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9703" h="607881">
                <a:moveTo>
                  <a:pt x="0" y="0"/>
                </a:moveTo>
                <a:lnTo>
                  <a:pt x="1215763" y="0"/>
                </a:lnTo>
                <a:lnTo>
                  <a:pt x="1519703" y="303941"/>
                </a:lnTo>
                <a:lnTo>
                  <a:pt x="1215763" y="607881"/>
                </a:lnTo>
                <a:lnTo>
                  <a:pt x="0" y="607881"/>
                </a:lnTo>
                <a:lnTo>
                  <a:pt x="303941" y="303941"/>
                </a:lnTo>
                <a:lnTo>
                  <a:pt x="0" y="0"/>
                </a:lnTo>
                <a:close/>
              </a:path>
            </a:pathLst>
          </a:custGeom>
          <a:solidFill>
            <a:srgbClr val="5C2D9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Procurement &amp; </a:t>
            </a:r>
            <a:br>
              <a:rPr kumimoji="0" lang="en-US" sz="1050" b="0" i="0" u="none" strike="noStrike" kern="1200" cap="none" spc="0" normalizeH="0" baseline="0" noProof="0">
                <a:ln>
                  <a:noFill/>
                </a:ln>
                <a:solidFill>
                  <a:srgbClr val="FFFFFF"/>
                </a:solidFill>
                <a:effectLst/>
                <a:uLnTx/>
                <a:uFillTx/>
                <a:latin typeface="Segoe UI"/>
                <a:ea typeface="+mn-ea"/>
                <a:cs typeface="+mn-cs"/>
              </a:rPr>
            </a:br>
            <a:r>
              <a:rPr kumimoji="0" lang="en-US" sz="1050" b="0" i="0" u="none" strike="noStrike" kern="1200" cap="none" spc="0" normalizeH="0" baseline="0" noProof="0">
                <a:ln>
                  <a:noFill/>
                </a:ln>
                <a:solidFill>
                  <a:srgbClr val="FFFFFF"/>
                </a:solidFill>
                <a:effectLst/>
                <a:uLnTx/>
                <a:uFillTx/>
                <a:latin typeface="Segoe UI"/>
                <a:ea typeface="+mn-ea"/>
                <a:cs typeface="+mn-cs"/>
              </a:rPr>
              <a:t>Sourcing</a:t>
            </a:r>
          </a:p>
        </p:txBody>
      </p:sp>
      <p:sp>
        <p:nvSpPr>
          <p:cNvPr id="12" name="Forme libre : forme 33">
            <a:extLst>
              <a:ext uri="{FF2B5EF4-FFF2-40B4-BE49-F238E27FC236}">
                <a16:creationId xmlns:a16="http://schemas.microsoft.com/office/drawing/2014/main" id="{BED0E871-D8F2-295D-21C5-936A9482981F}"/>
              </a:ext>
            </a:extLst>
          </p:cNvPr>
          <p:cNvSpPr/>
          <p:nvPr/>
        </p:nvSpPr>
        <p:spPr>
          <a:xfrm>
            <a:off x="5678647" y="1106623"/>
            <a:ext cx="1595156" cy="461665"/>
          </a:xfrm>
          <a:custGeom>
            <a:avLst/>
            <a:gdLst>
              <a:gd name="connsiteX0" fmla="*/ 0 w 1595156"/>
              <a:gd name="connsiteY0" fmla="*/ 0 h 607881"/>
              <a:gd name="connsiteX1" fmla="*/ 1291216 w 1595156"/>
              <a:gd name="connsiteY1" fmla="*/ 0 h 607881"/>
              <a:gd name="connsiteX2" fmla="*/ 1595156 w 1595156"/>
              <a:gd name="connsiteY2" fmla="*/ 303941 h 607881"/>
              <a:gd name="connsiteX3" fmla="*/ 1291216 w 1595156"/>
              <a:gd name="connsiteY3" fmla="*/ 607881 h 607881"/>
              <a:gd name="connsiteX4" fmla="*/ 0 w 1595156"/>
              <a:gd name="connsiteY4" fmla="*/ 607881 h 607881"/>
              <a:gd name="connsiteX5" fmla="*/ 303941 w 1595156"/>
              <a:gd name="connsiteY5" fmla="*/ 303941 h 607881"/>
              <a:gd name="connsiteX6" fmla="*/ 0 w 1595156"/>
              <a:gd name="connsiteY6" fmla="*/ 0 h 6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156" h="607881">
                <a:moveTo>
                  <a:pt x="0" y="0"/>
                </a:moveTo>
                <a:lnTo>
                  <a:pt x="1291216" y="0"/>
                </a:lnTo>
                <a:lnTo>
                  <a:pt x="1595156" y="303941"/>
                </a:lnTo>
                <a:lnTo>
                  <a:pt x="1291216" y="607881"/>
                </a:lnTo>
                <a:lnTo>
                  <a:pt x="0" y="607881"/>
                </a:lnTo>
                <a:lnTo>
                  <a:pt x="303941" y="303941"/>
                </a:lnTo>
                <a:lnTo>
                  <a:pt x="0" y="0"/>
                </a:lnTo>
                <a:close/>
              </a:path>
            </a:pathLst>
          </a:custGeom>
          <a:solidFill>
            <a:srgbClr val="5C2D9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Manufacturing </a:t>
            </a:r>
          </a:p>
        </p:txBody>
      </p:sp>
      <p:sp>
        <p:nvSpPr>
          <p:cNvPr id="14" name="Forme libre : forme 34">
            <a:extLst>
              <a:ext uri="{FF2B5EF4-FFF2-40B4-BE49-F238E27FC236}">
                <a16:creationId xmlns:a16="http://schemas.microsoft.com/office/drawing/2014/main" id="{D40186FB-ABFB-50D5-A35C-0443DE78905C}"/>
              </a:ext>
            </a:extLst>
          </p:cNvPr>
          <p:cNvSpPr/>
          <p:nvPr/>
        </p:nvSpPr>
        <p:spPr>
          <a:xfrm>
            <a:off x="7121833" y="1106623"/>
            <a:ext cx="1519703" cy="461665"/>
          </a:xfrm>
          <a:custGeom>
            <a:avLst/>
            <a:gdLst>
              <a:gd name="connsiteX0" fmla="*/ 0 w 1519703"/>
              <a:gd name="connsiteY0" fmla="*/ 0 h 607881"/>
              <a:gd name="connsiteX1" fmla="*/ 1215763 w 1519703"/>
              <a:gd name="connsiteY1" fmla="*/ 0 h 607881"/>
              <a:gd name="connsiteX2" fmla="*/ 1519703 w 1519703"/>
              <a:gd name="connsiteY2" fmla="*/ 303941 h 607881"/>
              <a:gd name="connsiteX3" fmla="*/ 1215763 w 1519703"/>
              <a:gd name="connsiteY3" fmla="*/ 607881 h 607881"/>
              <a:gd name="connsiteX4" fmla="*/ 0 w 1519703"/>
              <a:gd name="connsiteY4" fmla="*/ 607881 h 607881"/>
              <a:gd name="connsiteX5" fmla="*/ 303941 w 1519703"/>
              <a:gd name="connsiteY5" fmla="*/ 303941 h 607881"/>
              <a:gd name="connsiteX6" fmla="*/ 0 w 1519703"/>
              <a:gd name="connsiteY6" fmla="*/ 0 h 6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9703" h="607881">
                <a:moveTo>
                  <a:pt x="0" y="0"/>
                </a:moveTo>
                <a:lnTo>
                  <a:pt x="1215763" y="0"/>
                </a:lnTo>
                <a:lnTo>
                  <a:pt x="1519703" y="303941"/>
                </a:lnTo>
                <a:lnTo>
                  <a:pt x="1215763" y="607881"/>
                </a:lnTo>
                <a:lnTo>
                  <a:pt x="0" y="607881"/>
                </a:lnTo>
                <a:lnTo>
                  <a:pt x="303941" y="303941"/>
                </a:lnTo>
                <a:lnTo>
                  <a:pt x="0" y="0"/>
                </a:lnTo>
                <a:close/>
              </a:path>
            </a:pathLst>
          </a:custGeom>
          <a:solidFill>
            <a:srgbClr val="5C2D9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Warehousing</a:t>
            </a:r>
          </a:p>
        </p:txBody>
      </p:sp>
      <p:sp>
        <p:nvSpPr>
          <p:cNvPr id="16" name="Forme libre : forme 35">
            <a:extLst>
              <a:ext uri="{FF2B5EF4-FFF2-40B4-BE49-F238E27FC236}">
                <a16:creationId xmlns:a16="http://schemas.microsoft.com/office/drawing/2014/main" id="{AA0BF2AF-1E98-4E7E-96C5-A88B0281BA68}"/>
              </a:ext>
            </a:extLst>
          </p:cNvPr>
          <p:cNvSpPr/>
          <p:nvPr/>
        </p:nvSpPr>
        <p:spPr>
          <a:xfrm>
            <a:off x="8489566" y="1106623"/>
            <a:ext cx="1710562" cy="461665"/>
          </a:xfrm>
          <a:custGeom>
            <a:avLst/>
            <a:gdLst>
              <a:gd name="connsiteX0" fmla="*/ 0 w 1710562"/>
              <a:gd name="connsiteY0" fmla="*/ 0 h 607881"/>
              <a:gd name="connsiteX1" fmla="*/ 1406622 w 1710562"/>
              <a:gd name="connsiteY1" fmla="*/ 0 h 607881"/>
              <a:gd name="connsiteX2" fmla="*/ 1710562 w 1710562"/>
              <a:gd name="connsiteY2" fmla="*/ 303941 h 607881"/>
              <a:gd name="connsiteX3" fmla="*/ 1406622 w 1710562"/>
              <a:gd name="connsiteY3" fmla="*/ 607881 h 607881"/>
              <a:gd name="connsiteX4" fmla="*/ 0 w 1710562"/>
              <a:gd name="connsiteY4" fmla="*/ 607881 h 607881"/>
              <a:gd name="connsiteX5" fmla="*/ 303941 w 1710562"/>
              <a:gd name="connsiteY5" fmla="*/ 303941 h 607881"/>
              <a:gd name="connsiteX6" fmla="*/ 0 w 1710562"/>
              <a:gd name="connsiteY6" fmla="*/ 0 h 6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562" h="607881">
                <a:moveTo>
                  <a:pt x="0" y="0"/>
                </a:moveTo>
                <a:lnTo>
                  <a:pt x="1406622" y="0"/>
                </a:lnTo>
                <a:lnTo>
                  <a:pt x="1710562" y="303941"/>
                </a:lnTo>
                <a:lnTo>
                  <a:pt x="1406622" y="607881"/>
                </a:lnTo>
                <a:lnTo>
                  <a:pt x="0" y="607881"/>
                </a:lnTo>
                <a:lnTo>
                  <a:pt x="303941" y="303941"/>
                </a:lnTo>
                <a:lnTo>
                  <a:pt x="0" y="0"/>
                </a:lnTo>
                <a:close/>
              </a:path>
            </a:pathLst>
          </a:custGeom>
          <a:solidFill>
            <a:srgbClr val="32145A"/>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Marketing </a:t>
            </a:r>
            <a:br>
              <a:rPr kumimoji="0" lang="en-US" sz="1050" b="0" i="0" u="none" strike="noStrike" kern="1200" cap="none" spc="0" normalizeH="0" baseline="0" noProof="0">
                <a:ln>
                  <a:noFill/>
                </a:ln>
                <a:solidFill>
                  <a:srgbClr val="FFFFFF"/>
                </a:solidFill>
                <a:effectLst/>
                <a:uLnTx/>
                <a:uFillTx/>
                <a:latin typeface="Segoe UI"/>
                <a:ea typeface="+mn-ea"/>
                <a:cs typeface="+mn-cs"/>
              </a:rPr>
            </a:br>
            <a:r>
              <a:rPr kumimoji="0" lang="en-US" sz="1050" b="0" i="0" u="none" strike="noStrike" kern="1200" cap="none" spc="0" normalizeH="0" baseline="0" noProof="0">
                <a:ln>
                  <a:noFill/>
                </a:ln>
                <a:solidFill>
                  <a:srgbClr val="FFFFFF"/>
                </a:solidFill>
                <a:effectLst/>
                <a:uLnTx/>
                <a:uFillTx/>
                <a:latin typeface="Segoe UI"/>
                <a:ea typeface="+mn-ea"/>
                <a:cs typeface="+mn-cs"/>
              </a:rPr>
              <a:t>&amp; Sales</a:t>
            </a:r>
          </a:p>
        </p:txBody>
      </p:sp>
      <p:sp>
        <p:nvSpPr>
          <p:cNvPr id="18" name="Forme libre : forme 36">
            <a:extLst>
              <a:ext uri="{FF2B5EF4-FFF2-40B4-BE49-F238E27FC236}">
                <a16:creationId xmlns:a16="http://schemas.microsoft.com/office/drawing/2014/main" id="{C5DA4EB0-0A77-149B-2E1E-4272B78B6F3D}"/>
              </a:ext>
            </a:extLst>
          </p:cNvPr>
          <p:cNvSpPr/>
          <p:nvPr/>
        </p:nvSpPr>
        <p:spPr>
          <a:xfrm>
            <a:off x="10048158" y="1106623"/>
            <a:ext cx="1943096" cy="461665"/>
          </a:xfrm>
          <a:custGeom>
            <a:avLst/>
            <a:gdLst>
              <a:gd name="connsiteX0" fmla="*/ 0 w 1836454"/>
              <a:gd name="connsiteY0" fmla="*/ 0 h 607881"/>
              <a:gd name="connsiteX1" fmla="*/ 1532514 w 1836454"/>
              <a:gd name="connsiteY1" fmla="*/ 0 h 607881"/>
              <a:gd name="connsiteX2" fmla="*/ 1836454 w 1836454"/>
              <a:gd name="connsiteY2" fmla="*/ 303941 h 607881"/>
              <a:gd name="connsiteX3" fmla="*/ 1532514 w 1836454"/>
              <a:gd name="connsiteY3" fmla="*/ 607881 h 607881"/>
              <a:gd name="connsiteX4" fmla="*/ 0 w 1836454"/>
              <a:gd name="connsiteY4" fmla="*/ 607881 h 607881"/>
              <a:gd name="connsiteX5" fmla="*/ 303941 w 1836454"/>
              <a:gd name="connsiteY5" fmla="*/ 303941 h 607881"/>
              <a:gd name="connsiteX6" fmla="*/ 0 w 1836454"/>
              <a:gd name="connsiteY6" fmla="*/ 0 h 6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454" h="607881">
                <a:moveTo>
                  <a:pt x="0" y="0"/>
                </a:moveTo>
                <a:lnTo>
                  <a:pt x="1532514" y="0"/>
                </a:lnTo>
                <a:lnTo>
                  <a:pt x="1836454" y="303941"/>
                </a:lnTo>
                <a:lnTo>
                  <a:pt x="1532514" y="607881"/>
                </a:lnTo>
                <a:lnTo>
                  <a:pt x="0" y="607881"/>
                </a:lnTo>
                <a:lnTo>
                  <a:pt x="303941" y="303941"/>
                </a:lnTo>
                <a:lnTo>
                  <a:pt x="0" y="0"/>
                </a:lnTo>
                <a:close/>
              </a:path>
            </a:pathLst>
          </a:custGeom>
          <a:solidFill>
            <a:srgbClr val="32145A"/>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Consumer engagement </a:t>
            </a:r>
            <a:br>
              <a:rPr kumimoji="0" lang="en-US" sz="1050" b="0" i="0" u="none" strike="noStrike" kern="1200" cap="none" spc="0" normalizeH="0" baseline="0" noProof="0">
                <a:ln>
                  <a:noFill/>
                </a:ln>
                <a:solidFill>
                  <a:srgbClr val="FFFFFF"/>
                </a:solidFill>
                <a:effectLst/>
                <a:uLnTx/>
                <a:uFillTx/>
                <a:latin typeface="Segoe UI"/>
                <a:ea typeface="+mn-ea"/>
                <a:cs typeface="+mn-cs"/>
              </a:rPr>
            </a:br>
            <a:r>
              <a:rPr kumimoji="0" lang="en-US" sz="1050" b="0" i="0" u="none" strike="noStrike" kern="1200" cap="none" spc="0" normalizeH="0" baseline="0" noProof="0">
                <a:ln>
                  <a:noFill/>
                </a:ln>
                <a:solidFill>
                  <a:srgbClr val="FFFFFF"/>
                </a:solidFill>
                <a:effectLst/>
                <a:uLnTx/>
                <a:uFillTx/>
                <a:latin typeface="Segoe UI"/>
                <a:ea typeface="+mn-ea"/>
                <a:cs typeface="+mn-cs"/>
              </a:rPr>
              <a:t>&amp; Pharmacovigilance</a:t>
            </a:r>
          </a:p>
        </p:txBody>
      </p:sp>
      <p:sp>
        <p:nvSpPr>
          <p:cNvPr id="20" name="ZoneTexte 67">
            <a:extLst>
              <a:ext uri="{FF2B5EF4-FFF2-40B4-BE49-F238E27FC236}">
                <a16:creationId xmlns:a16="http://schemas.microsoft.com/office/drawing/2014/main" id="{AE906E5E-3A7D-AE11-7EAD-C55E01462AEC}"/>
              </a:ext>
            </a:extLst>
          </p:cNvPr>
          <p:cNvSpPr txBox="1"/>
          <p:nvPr/>
        </p:nvSpPr>
        <p:spPr>
          <a:xfrm>
            <a:off x="4391324" y="901440"/>
            <a:ext cx="4098241" cy="461665"/>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C2D91"/>
                </a:solidFill>
                <a:effectLst/>
                <a:uLnTx/>
                <a:uFillTx/>
                <a:latin typeface="Segoe UI" pitchFamily="34" charset="0"/>
                <a:ea typeface="Segoe UI" pitchFamily="34" charset="0"/>
                <a:cs typeface="Segoe UI" pitchFamily="34" charset="0"/>
              </a:rPr>
              <a:t>MANUFACTURING AND DISTRIBUTION</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ZoneTexte 68">
            <a:extLst>
              <a:ext uri="{FF2B5EF4-FFF2-40B4-BE49-F238E27FC236}">
                <a16:creationId xmlns:a16="http://schemas.microsoft.com/office/drawing/2014/main" id="{CE429EA2-F602-1D96-BC33-AC1F8AA99189}"/>
              </a:ext>
            </a:extLst>
          </p:cNvPr>
          <p:cNvSpPr txBox="1"/>
          <p:nvPr/>
        </p:nvSpPr>
        <p:spPr>
          <a:xfrm>
            <a:off x="8354906" y="901440"/>
            <a:ext cx="3837094" cy="461665"/>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145A"/>
                </a:solidFill>
                <a:effectLst/>
                <a:uLnTx/>
                <a:uFillTx/>
                <a:latin typeface="Segoe UI" pitchFamily="34" charset="0"/>
                <a:ea typeface="+mn-ea"/>
                <a:cs typeface="Segoe UI" pitchFamily="34" charset="0"/>
              </a:rPr>
              <a:t>SALES &amp; MARKETING</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ZoneTexte 1172">
            <a:extLst>
              <a:ext uri="{FF2B5EF4-FFF2-40B4-BE49-F238E27FC236}">
                <a16:creationId xmlns:a16="http://schemas.microsoft.com/office/drawing/2014/main" id="{4CB97E16-54F2-D4A9-8FF7-A9506BACA051}"/>
              </a:ext>
            </a:extLst>
          </p:cNvPr>
          <p:cNvSpPr txBox="1"/>
          <p:nvPr/>
        </p:nvSpPr>
        <p:spPr>
          <a:xfrm>
            <a:off x="225725" y="901440"/>
            <a:ext cx="383709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B4009E"/>
                </a:solidFill>
                <a:effectLst/>
                <a:uLnTx/>
                <a:uFillTx/>
                <a:latin typeface="Segoe UI"/>
                <a:ea typeface="+mn-ea"/>
                <a:cs typeface="+mn-cs"/>
              </a:rPr>
              <a:t>DRUG DISCOVERY AND DEVELOPMENT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0" cap="none" spc="0" normalizeH="0" baseline="0" noProof="0">
              <a:ln>
                <a:noFill/>
              </a:ln>
              <a:solidFill>
                <a:srgbClr val="FFFFFF">
                  <a:lumMod val="50000"/>
                </a:srgbClr>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TextBox 24">
            <a:extLst>
              <a:ext uri="{FF2B5EF4-FFF2-40B4-BE49-F238E27FC236}">
                <a16:creationId xmlns:a16="http://schemas.microsoft.com/office/drawing/2014/main" id="{F37FB4EE-17D4-215A-E1BF-80CD24ECA9A5}"/>
              </a:ext>
            </a:extLst>
          </p:cNvPr>
          <p:cNvSpPr txBox="1"/>
          <p:nvPr/>
        </p:nvSpPr>
        <p:spPr>
          <a:xfrm>
            <a:off x="225725" y="1724184"/>
            <a:ext cx="3980403" cy="492442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Productivity</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 of the R&amp;D pipeline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Less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than</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10% of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drug</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candidates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reach</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the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market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Only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 few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will</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become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block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busters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Drug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development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median</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price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above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1 billion $ (1.3-2.8) and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lengthy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process (~10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years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Bias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in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physiopathological</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targets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Oncology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Metabolic</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disorders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cardiology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But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antibiotics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R&amp;D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lacking</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investment</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New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Molecular</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Entities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numbers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are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decreasing</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Drug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Development</a:t>
            </a:r>
            <a:endPar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Discovery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outsourced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start-ups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scouting</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Transition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from</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small</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molecules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chemicals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biologics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from</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stochastic</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discovery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intentional</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Clinical</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Outsourced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CRO,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costs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are on the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rise</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Patient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recruitment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hard,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diversity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 challenge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Quality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Quantity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of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clinical</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data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an issue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Scaling</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up for production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Need of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GxP</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qualified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production line (not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elastic</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Transition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from</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R&amp;D to Production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lengthy</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Global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Supply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Chain disruption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Quality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issue</a:t>
            </a:r>
          </a:p>
        </p:txBody>
      </p:sp>
      <p:sp>
        <p:nvSpPr>
          <p:cNvPr id="27" name="TextBox 26">
            <a:extLst>
              <a:ext uri="{FF2B5EF4-FFF2-40B4-BE49-F238E27FC236}">
                <a16:creationId xmlns:a16="http://schemas.microsoft.com/office/drawing/2014/main" id="{3788C9DA-C25F-44C5-FA9C-ACE7F5D6DDA9}"/>
              </a:ext>
            </a:extLst>
          </p:cNvPr>
          <p:cNvSpPr txBox="1"/>
          <p:nvPr/>
        </p:nvSpPr>
        <p:spPr>
          <a:xfrm>
            <a:off x="4391324" y="1704975"/>
            <a:ext cx="3980403" cy="51090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Ageing</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fixed</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size/production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factories</a:t>
            </a:r>
            <a:endPar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Transition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from</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small</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molecules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biologics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requires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new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factories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very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different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processes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Retrofit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too</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expensive</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New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factories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must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digital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factories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with</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extended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supply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chain</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capabilities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interconnect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factories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and report to a central control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tower</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New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factories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are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expensive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and must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more flexible in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terms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of production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lines</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Global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Supply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chains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must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secured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avoid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disruption of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supply</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Relocation and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de-concentration</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requires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cheaper</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flexible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factories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ability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rent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additional</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production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capabilities</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Procurement</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&amp;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Sourcing</a:t>
            </a:r>
            <a:endPar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Global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Supply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Chains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have been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highly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concentrated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leading</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major disruptions in Active Pharmaceutical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Ingredients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supply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Manufacturing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GxP</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compliance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heavy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constraint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used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not to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evolve</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Industry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needs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flexible production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lines</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Quality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an issue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linked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Sustainability</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Warehousing</a:t>
            </a:r>
            <a:endPar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New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regulations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require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more stocks/inventories</a:t>
            </a:r>
          </a:p>
        </p:txBody>
      </p:sp>
      <p:sp>
        <p:nvSpPr>
          <p:cNvPr id="29" name="TextBox 28">
            <a:extLst>
              <a:ext uri="{FF2B5EF4-FFF2-40B4-BE49-F238E27FC236}">
                <a16:creationId xmlns:a16="http://schemas.microsoft.com/office/drawing/2014/main" id="{42F4F069-5AB2-BE15-BC1B-55FC96403CC4}"/>
              </a:ext>
            </a:extLst>
          </p:cNvPr>
          <p:cNvSpPr txBox="1"/>
          <p:nvPr/>
        </p:nvSpPr>
        <p:spPr>
          <a:xfrm>
            <a:off x="8556923" y="1704975"/>
            <a:ext cx="3305563"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err="1">
                <a:ln>
                  <a:noFill/>
                </a:ln>
                <a:solidFill>
                  <a:srgbClr val="1A1A1A"/>
                </a:solidFill>
                <a:effectLst/>
                <a:uLnTx/>
                <a:uFillTx/>
                <a:latin typeface="Segoe UI"/>
                <a:ea typeface="+mn-ea"/>
                <a:cs typeface="+mn-cs"/>
              </a:rPr>
              <a:t>Cost</a:t>
            </a:r>
            <a:r>
              <a:rPr kumimoji="0" lang="fr-FR" sz="1400" b="1" i="0" u="none" strike="noStrike" kern="1200" cap="none" spc="0" normalizeH="0" baseline="0" noProof="0">
                <a:ln>
                  <a:noFill/>
                </a:ln>
                <a:solidFill>
                  <a:srgbClr val="1A1A1A"/>
                </a:solidFill>
                <a:effectLst/>
                <a:uLnTx/>
                <a:uFillTx/>
                <a:latin typeface="Segoe UI"/>
                <a:ea typeface="+mn-ea"/>
                <a:cs typeface="+mn-cs"/>
              </a:rPr>
              <a:t> of sales are </a:t>
            </a:r>
            <a:r>
              <a:rPr kumimoji="0" lang="fr-FR" sz="1400" b="1" i="0" u="none" strike="noStrike" kern="1200" cap="none" spc="0" normalizeH="0" baseline="0" noProof="0" err="1">
                <a:ln>
                  <a:noFill/>
                </a:ln>
                <a:solidFill>
                  <a:srgbClr val="1A1A1A"/>
                </a:solidFill>
                <a:effectLst/>
                <a:uLnTx/>
                <a:uFillTx/>
                <a:latin typeface="Segoe UI"/>
                <a:ea typeface="+mn-ea"/>
                <a:cs typeface="+mn-cs"/>
              </a:rPr>
              <a:t>too</a:t>
            </a:r>
            <a:r>
              <a:rPr kumimoji="0" lang="fr-FR" sz="1400" b="1" i="0" u="none" strike="noStrike" kern="1200" cap="none" spc="0" normalizeH="0" baseline="0" noProof="0">
                <a:ln>
                  <a:noFill/>
                </a:ln>
                <a:solidFill>
                  <a:srgbClr val="1A1A1A"/>
                </a:solidFill>
                <a:effectLst/>
                <a:uLnTx/>
                <a:uFillTx/>
                <a:latin typeface="Segoe UI"/>
                <a:ea typeface="+mn-ea"/>
                <a:cs typeface="+mn-cs"/>
              </a:rPr>
              <a:t> high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err="1">
                <a:ln>
                  <a:noFill/>
                </a:ln>
                <a:solidFill>
                  <a:srgbClr val="1A1A1A"/>
                </a:solidFill>
                <a:effectLst/>
                <a:uLnTx/>
                <a:uFillTx/>
                <a:latin typeface="Segoe UI"/>
                <a:ea typeface="+mn-ea"/>
                <a:cs typeface="+mn-cs"/>
              </a:rPr>
              <a:t>Powermap</a:t>
            </a:r>
            <a:r>
              <a:rPr kumimoji="0" lang="fr-FR" sz="1200" b="0" i="0" u="none" strike="noStrike" kern="1200" cap="none" spc="0" normalizeH="0" baseline="0" noProof="0">
                <a:ln>
                  <a:noFill/>
                </a:ln>
                <a:solidFill>
                  <a:srgbClr val="1A1A1A"/>
                </a:solidFill>
                <a:effectLst/>
                <a:uLnTx/>
                <a:uFillTx/>
                <a:latin typeface="Segoe UI"/>
                <a:ea typeface="+mn-ea"/>
                <a:cs typeface="+mn-cs"/>
              </a:rPr>
              <a:t> has been </a:t>
            </a:r>
            <a:r>
              <a:rPr kumimoji="0" lang="fr-FR" sz="1200" b="0" i="0" u="none" strike="noStrike" kern="1200" cap="none" spc="0" normalizeH="0" baseline="0" noProof="0" err="1">
                <a:ln>
                  <a:noFill/>
                </a:ln>
                <a:solidFill>
                  <a:srgbClr val="1A1A1A"/>
                </a:solidFill>
                <a:effectLst/>
                <a:uLnTx/>
                <a:uFillTx/>
                <a:latin typeface="Segoe UI"/>
                <a:ea typeface="+mn-ea"/>
                <a:cs typeface="+mn-cs"/>
              </a:rPr>
              <a:t>evolving</a:t>
            </a:r>
            <a:r>
              <a:rPr kumimoji="0" lang="fr-FR" sz="1200" b="0" i="0" u="none" strike="noStrike" kern="1200" cap="none" spc="0" normalizeH="0" baseline="0" noProof="0">
                <a:ln>
                  <a:noFill/>
                </a:ln>
                <a:solidFill>
                  <a:srgbClr val="1A1A1A"/>
                </a:solidFill>
                <a:effectLst/>
                <a:uLnTx/>
                <a:uFillTx/>
                <a:latin typeface="Segoe UI"/>
                <a:ea typeface="+mn-ea"/>
                <a:cs typeface="+mn-cs"/>
              </a:rPr>
              <a:t>. Patient </a:t>
            </a:r>
            <a:r>
              <a:rPr kumimoji="0" lang="fr-FR" sz="1200" b="0" i="0" u="none" strike="noStrike" kern="1200" cap="none" spc="0" normalizeH="0" baseline="0" noProof="0" err="1">
                <a:ln>
                  <a:noFill/>
                </a:ln>
                <a:solidFill>
                  <a:srgbClr val="1A1A1A"/>
                </a:solidFill>
                <a:effectLst/>
                <a:uLnTx/>
                <a:uFillTx/>
                <a:latin typeface="Segoe UI"/>
                <a:ea typeface="+mn-ea"/>
                <a:cs typeface="+mn-cs"/>
              </a:rPr>
              <a:t>voice</a:t>
            </a:r>
            <a:r>
              <a:rPr kumimoji="0" lang="fr-FR" sz="1200" b="0" i="0" u="none" strike="noStrike" kern="1200" cap="none" spc="0" normalizeH="0" baseline="0" noProof="0">
                <a:ln>
                  <a:noFill/>
                </a:ln>
                <a:solidFill>
                  <a:srgbClr val="1A1A1A"/>
                </a:solidFill>
                <a:effectLst/>
                <a:uLnTx/>
                <a:uFillTx/>
                <a:latin typeface="Segoe UI"/>
                <a:ea typeface="+mn-ea"/>
                <a:cs typeface="+mn-cs"/>
              </a:rPr>
              <a:t> must </a:t>
            </a:r>
            <a:r>
              <a:rPr kumimoji="0" lang="fr-FR" sz="1200" b="0" i="0" u="none" strike="noStrike" kern="1200" cap="none" spc="0" normalizeH="0" baseline="0" noProof="0" err="1">
                <a:ln>
                  <a:noFill/>
                </a:ln>
                <a:solidFill>
                  <a:srgbClr val="1A1A1A"/>
                </a:solidFill>
                <a:effectLst/>
                <a:uLnTx/>
                <a:uFillTx/>
                <a:latin typeface="Segoe UI"/>
                <a:ea typeface="+mn-ea"/>
                <a:cs typeface="+mn-cs"/>
              </a:rPr>
              <a:t>be</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heard</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while</a:t>
            </a:r>
            <a:r>
              <a:rPr kumimoji="0" lang="fr-FR" sz="1200" b="0" i="0" u="none" strike="noStrike" kern="1200" cap="none" spc="0" normalizeH="0" baseline="0" noProof="0">
                <a:ln>
                  <a:noFill/>
                </a:ln>
                <a:solidFill>
                  <a:srgbClr val="1A1A1A"/>
                </a:solidFill>
                <a:effectLst/>
                <a:uLnTx/>
                <a:uFillTx/>
                <a:latin typeface="Segoe UI"/>
                <a:ea typeface="+mn-ea"/>
                <a:cs typeface="+mn-cs"/>
              </a:rPr>
              <a:t> importance of KOL </a:t>
            </a:r>
            <a:r>
              <a:rPr kumimoji="0" lang="fr-FR" sz="1200" b="0" i="0" u="none" strike="noStrike" kern="1200" cap="none" spc="0" normalizeH="0" baseline="0" noProof="0" err="1">
                <a:ln>
                  <a:noFill/>
                </a:ln>
                <a:solidFill>
                  <a:srgbClr val="1A1A1A"/>
                </a:solidFill>
                <a:effectLst/>
                <a:uLnTx/>
                <a:uFillTx/>
                <a:latin typeface="Segoe UI"/>
                <a:ea typeface="+mn-ea"/>
                <a:cs typeface="+mn-cs"/>
              </a:rPr>
              <a:t>is</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decreasing</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Government</a:t>
            </a:r>
            <a:r>
              <a:rPr kumimoji="0" lang="fr-FR" sz="1200" b="0" i="0" u="none" strike="noStrike" kern="1200" cap="none" spc="0" normalizeH="0" baseline="0" noProof="0">
                <a:ln>
                  <a:noFill/>
                </a:ln>
                <a:solidFill>
                  <a:srgbClr val="1A1A1A"/>
                </a:solidFill>
                <a:effectLst/>
                <a:uLnTx/>
                <a:uFillTx/>
                <a:latin typeface="Segoe UI"/>
                <a:ea typeface="+mn-ea"/>
                <a:cs typeface="+mn-cs"/>
              </a:rPr>
              <a:t> MOH are </a:t>
            </a:r>
            <a:r>
              <a:rPr kumimoji="0" lang="fr-FR" sz="1200" b="0" i="0" u="none" strike="noStrike" kern="1200" cap="none" spc="0" normalizeH="0" baseline="0" noProof="0" err="1">
                <a:ln>
                  <a:noFill/>
                </a:ln>
                <a:solidFill>
                  <a:srgbClr val="1A1A1A"/>
                </a:solidFill>
                <a:effectLst/>
                <a:uLnTx/>
                <a:uFillTx/>
                <a:latin typeface="Segoe UI"/>
                <a:ea typeface="+mn-ea"/>
                <a:cs typeface="+mn-cs"/>
              </a:rPr>
              <a:t>also</a:t>
            </a:r>
            <a:r>
              <a:rPr kumimoji="0" lang="fr-FR" sz="1200" b="0" i="0" u="none" strike="noStrike" kern="1200" cap="none" spc="0" normalizeH="0" baseline="0" noProof="0">
                <a:ln>
                  <a:noFill/>
                </a:ln>
                <a:solidFill>
                  <a:srgbClr val="1A1A1A"/>
                </a:solidFill>
                <a:effectLst/>
                <a:uLnTx/>
                <a:uFillTx/>
                <a:latin typeface="Segoe UI"/>
                <a:ea typeface="+mn-ea"/>
                <a:cs typeface="+mn-cs"/>
              </a:rPr>
              <a:t> key in </a:t>
            </a:r>
            <a:r>
              <a:rPr kumimoji="0" lang="fr-FR" sz="1200" b="0" i="0" u="none" strike="noStrike" kern="1200" cap="none" spc="0" normalizeH="0" baseline="0" noProof="0" err="1">
                <a:ln>
                  <a:noFill/>
                </a:ln>
                <a:solidFill>
                  <a:srgbClr val="1A1A1A"/>
                </a:solidFill>
                <a:effectLst/>
                <a:uLnTx/>
                <a:uFillTx/>
                <a:latin typeface="Segoe UI"/>
                <a:ea typeface="+mn-ea"/>
                <a:cs typeface="+mn-cs"/>
              </a:rPr>
              <a:t>leading</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price</a:t>
            </a:r>
            <a:r>
              <a:rPr kumimoji="0" lang="fr-FR" sz="1200" b="0" i="0" u="none" strike="noStrike" kern="1200" cap="none" spc="0" normalizeH="0" baseline="0" noProof="0">
                <a:ln>
                  <a:noFill/>
                </a:ln>
                <a:solidFill>
                  <a:srgbClr val="1A1A1A"/>
                </a:solidFill>
                <a:effectLst/>
                <a:uLnTx/>
                <a:uFillTx/>
                <a:latin typeface="Segoe UI"/>
                <a:ea typeface="+mn-ea"/>
                <a:cs typeface="+mn-cs"/>
              </a:rPr>
              <a:t> conversation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solidFill>
                  <a:srgbClr val="1A1A1A"/>
                </a:solidFill>
                <a:effectLst/>
                <a:uLnTx/>
                <a:uFillTx/>
                <a:latin typeface="Segoe UI"/>
                <a:ea typeface="+mn-ea"/>
                <a:cs typeface="+mn-cs"/>
              </a:rPr>
              <a:t>The </a:t>
            </a:r>
            <a:r>
              <a:rPr kumimoji="0" lang="fr-FR" sz="1200" b="0" i="0" u="none" strike="noStrike" kern="1200" cap="none" spc="0" normalizeH="0" baseline="0" noProof="0" err="1">
                <a:ln>
                  <a:noFill/>
                </a:ln>
                <a:solidFill>
                  <a:srgbClr val="1A1A1A"/>
                </a:solidFill>
                <a:effectLst/>
                <a:uLnTx/>
                <a:uFillTx/>
                <a:latin typeface="Segoe UI"/>
                <a:ea typeface="+mn-ea"/>
                <a:cs typeface="+mn-cs"/>
              </a:rPr>
              <a:t>way</a:t>
            </a:r>
            <a:r>
              <a:rPr kumimoji="0" lang="fr-FR" sz="1200" b="0" i="0" u="none" strike="noStrike" kern="1200" cap="none" spc="0" normalizeH="0" baseline="0" noProof="0">
                <a:ln>
                  <a:noFill/>
                </a:ln>
                <a:solidFill>
                  <a:srgbClr val="1A1A1A"/>
                </a:solidFill>
                <a:effectLst/>
                <a:uLnTx/>
                <a:uFillTx/>
                <a:latin typeface="Segoe UI"/>
                <a:ea typeface="+mn-ea"/>
                <a:cs typeface="+mn-cs"/>
              </a:rPr>
              <a:t> Big Pharma are </a:t>
            </a:r>
            <a:r>
              <a:rPr kumimoji="0" lang="fr-FR" sz="1200" b="0" i="0" u="none" strike="noStrike" kern="1200" cap="none" spc="0" normalizeH="0" baseline="0" noProof="0" err="1">
                <a:ln>
                  <a:noFill/>
                </a:ln>
                <a:solidFill>
                  <a:srgbClr val="1A1A1A"/>
                </a:solidFill>
                <a:effectLst/>
                <a:uLnTx/>
                <a:uFillTx/>
                <a:latin typeface="Segoe UI"/>
                <a:ea typeface="+mn-ea"/>
                <a:cs typeface="+mn-cs"/>
              </a:rPr>
              <a:t>doing</a:t>
            </a:r>
            <a:r>
              <a:rPr kumimoji="0" lang="fr-FR" sz="1200" b="0" i="0" u="none" strike="noStrike" kern="1200" cap="none" spc="0" normalizeH="0" baseline="0" noProof="0">
                <a:ln>
                  <a:noFill/>
                </a:ln>
                <a:solidFill>
                  <a:srgbClr val="1A1A1A"/>
                </a:solidFill>
                <a:effectLst/>
                <a:uLnTx/>
                <a:uFillTx/>
                <a:latin typeface="Segoe UI"/>
                <a:ea typeface="+mn-ea"/>
                <a:cs typeface="+mn-cs"/>
              </a:rPr>
              <a:t> marketing must </a:t>
            </a:r>
            <a:r>
              <a:rPr kumimoji="0" lang="fr-FR" sz="1200" b="0" i="0" u="none" strike="noStrike" kern="1200" cap="none" spc="0" normalizeH="0" baseline="0" noProof="0" err="1">
                <a:ln>
                  <a:noFill/>
                </a:ln>
                <a:solidFill>
                  <a:srgbClr val="1A1A1A"/>
                </a:solidFill>
                <a:effectLst/>
                <a:uLnTx/>
                <a:uFillTx/>
                <a:latin typeface="Segoe UI"/>
                <a:ea typeface="+mn-ea"/>
                <a:cs typeface="+mn-cs"/>
              </a:rPr>
              <a:t>evolve</a:t>
            </a:r>
            <a:r>
              <a:rPr kumimoji="0" lang="fr-FR" sz="1200" b="0" i="0" u="none" strike="noStrike" kern="1200" cap="none" spc="0" normalizeH="0" baseline="0" noProof="0">
                <a:ln>
                  <a:noFill/>
                </a:ln>
                <a:solidFill>
                  <a:srgbClr val="1A1A1A"/>
                </a:solidFill>
                <a:effectLst/>
                <a:uLnTx/>
                <a:uFillTx/>
                <a:latin typeface="Segoe UI"/>
                <a:ea typeface="+mn-ea"/>
                <a:cs typeface="+mn-cs"/>
              </a:rPr>
              <a:t> leveraging digital marketing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solidFill>
                  <a:srgbClr val="1A1A1A"/>
                </a:solidFill>
                <a:effectLst/>
                <a:uLnTx/>
                <a:uFillTx/>
                <a:latin typeface="Segoe UI"/>
                <a:ea typeface="+mn-ea"/>
                <a:cs typeface="+mn-cs"/>
              </a:rPr>
              <a:t>Sales </a:t>
            </a:r>
            <a:r>
              <a:rPr kumimoji="0" lang="fr-FR" sz="1200" b="0" i="0" u="none" strike="noStrike" kern="1200" cap="none" spc="0" normalizeH="0" baseline="0" noProof="0" err="1">
                <a:ln>
                  <a:noFill/>
                </a:ln>
                <a:solidFill>
                  <a:srgbClr val="1A1A1A"/>
                </a:solidFill>
                <a:effectLst/>
                <a:uLnTx/>
                <a:uFillTx/>
                <a:latin typeface="Segoe UI"/>
                <a:ea typeface="+mn-ea"/>
                <a:cs typeface="+mn-cs"/>
              </a:rPr>
              <a:t>organization</a:t>
            </a:r>
            <a:r>
              <a:rPr kumimoji="0" lang="fr-FR" sz="1200" b="0" i="0" u="none" strike="noStrike" kern="1200" cap="none" spc="0" normalizeH="0" baseline="0" noProof="0">
                <a:ln>
                  <a:noFill/>
                </a:ln>
                <a:solidFill>
                  <a:srgbClr val="1A1A1A"/>
                </a:solidFill>
                <a:effectLst/>
                <a:uLnTx/>
                <a:uFillTx/>
                <a:latin typeface="Segoe UI"/>
                <a:ea typeface="+mn-ea"/>
                <a:cs typeface="+mn-cs"/>
              </a:rPr>
              <a:t> are </a:t>
            </a:r>
            <a:r>
              <a:rPr kumimoji="0" lang="fr-FR" sz="1200" b="0" i="0" u="none" strike="noStrike" kern="1200" cap="none" spc="0" normalizeH="0" baseline="0" noProof="0" err="1">
                <a:ln>
                  <a:noFill/>
                </a:ln>
                <a:solidFill>
                  <a:srgbClr val="1A1A1A"/>
                </a:solidFill>
                <a:effectLst/>
                <a:uLnTx/>
                <a:uFillTx/>
                <a:latin typeface="Segoe UI"/>
                <a:ea typeface="+mn-ea"/>
                <a:cs typeface="+mn-cs"/>
              </a:rPr>
              <a:t>expensive</a:t>
            </a:r>
            <a:r>
              <a:rPr kumimoji="0" lang="fr-FR" sz="1200" b="0" i="0" u="none" strike="noStrike" kern="1200" cap="none" spc="0" normalizeH="0" baseline="0" noProof="0">
                <a:ln>
                  <a:noFill/>
                </a:ln>
                <a:solidFill>
                  <a:srgbClr val="1A1A1A"/>
                </a:solidFill>
                <a:effectLst/>
                <a:uLnTx/>
                <a:uFillTx/>
                <a:latin typeface="Segoe UI"/>
                <a:ea typeface="+mn-ea"/>
                <a:cs typeface="+mn-cs"/>
              </a:rPr>
              <a:t> to </a:t>
            </a:r>
            <a:r>
              <a:rPr kumimoji="0" lang="fr-FR" sz="1200" b="0" i="0" u="none" strike="noStrike" kern="1200" cap="none" spc="0" normalizeH="0" baseline="0" noProof="0" err="1">
                <a:ln>
                  <a:noFill/>
                </a:ln>
                <a:solidFill>
                  <a:srgbClr val="1A1A1A"/>
                </a:solidFill>
                <a:effectLst/>
                <a:uLnTx/>
                <a:uFillTx/>
                <a:latin typeface="Segoe UI"/>
                <a:ea typeface="+mn-ea"/>
                <a:cs typeface="+mn-cs"/>
              </a:rPr>
              <a:t>maintain</a:t>
            </a:r>
            <a:r>
              <a:rPr kumimoji="0" lang="fr-FR" sz="1200" b="0" i="0" u="none" strike="noStrike" kern="1200" cap="none" spc="0" normalizeH="0" baseline="0" noProof="0">
                <a:ln>
                  <a:noFill/>
                </a:ln>
                <a:solidFill>
                  <a:srgbClr val="1A1A1A"/>
                </a:solidFill>
                <a:effectLst/>
                <a:uLnTx/>
                <a:uFillTx/>
                <a:latin typeface="Segoe UI"/>
                <a:ea typeface="+mn-ea"/>
                <a:cs typeface="+mn-cs"/>
              </a:rPr>
              <a:t> and more </a:t>
            </a:r>
            <a:r>
              <a:rPr kumimoji="0" lang="fr-FR" sz="1200" b="0" i="0" u="none" strike="noStrike" kern="1200" cap="none" spc="0" normalizeH="0" baseline="0" noProof="0" err="1">
                <a:ln>
                  <a:noFill/>
                </a:ln>
                <a:solidFill>
                  <a:srgbClr val="1A1A1A"/>
                </a:solidFill>
                <a:effectLst/>
                <a:uLnTx/>
                <a:uFillTx/>
                <a:latin typeface="Segoe UI"/>
                <a:ea typeface="+mn-ea"/>
                <a:cs typeface="+mn-cs"/>
              </a:rPr>
              <a:t>regulations</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restrict</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access</a:t>
            </a:r>
            <a:r>
              <a:rPr kumimoji="0" lang="fr-FR" sz="1200" b="0" i="0" u="none" strike="noStrike" kern="1200" cap="none" spc="0" normalizeH="0" baseline="0" noProof="0">
                <a:ln>
                  <a:noFill/>
                </a:ln>
                <a:solidFill>
                  <a:srgbClr val="1A1A1A"/>
                </a:solidFill>
                <a:effectLst/>
                <a:uLnTx/>
                <a:uFillTx/>
                <a:latin typeface="Segoe UI"/>
                <a:ea typeface="+mn-ea"/>
                <a:cs typeface="+mn-cs"/>
              </a:rPr>
              <a:t> to KOL</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a:ln>
                <a:noFill/>
              </a:ln>
              <a:solidFill>
                <a:srgbClr val="1A1A1A"/>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a:ln>
                <a:noFill/>
              </a:ln>
              <a:solidFill>
                <a:srgbClr val="1A1A1A"/>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1A1A1A"/>
                </a:solidFill>
                <a:effectLst/>
                <a:uLnTx/>
                <a:uFillTx/>
                <a:latin typeface="Segoe UI"/>
                <a:ea typeface="+mn-ea"/>
                <a:cs typeface="+mn-cs"/>
              </a:rPr>
              <a:t>Marketing &amp; Sales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solidFill>
                  <a:srgbClr val="1A1A1A"/>
                </a:solidFill>
                <a:effectLst/>
                <a:uLnTx/>
                <a:uFillTx/>
                <a:latin typeface="Segoe UI"/>
                <a:ea typeface="+mn-ea"/>
                <a:cs typeface="+mn-cs"/>
              </a:rPr>
              <a:t>Sales </a:t>
            </a:r>
            <a:r>
              <a:rPr kumimoji="0" lang="fr-FR" sz="1200" b="0" i="0" u="none" strike="noStrike" kern="1200" cap="none" spc="0" normalizeH="0" baseline="0" noProof="0" err="1">
                <a:ln>
                  <a:noFill/>
                </a:ln>
                <a:solidFill>
                  <a:srgbClr val="1A1A1A"/>
                </a:solidFill>
                <a:effectLst/>
                <a:uLnTx/>
                <a:uFillTx/>
                <a:latin typeface="Segoe UI"/>
                <a:ea typeface="+mn-ea"/>
                <a:cs typeface="+mn-cs"/>
              </a:rPr>
              <a:t>reps</a:t>
            </a:r>
            <a:r>
              <a:rPr kumimoji="0" lang="fr-FR" sz="1200" b="0" i="0" u="none" strike="noStrike" kern="1200" cap="none" spc="0" normalizeH="0" baseline="0" noProof="0">
                <a:ln>
                  <a:noFill/>
                </a:ln>
                <a:solidFill>
                  <a:srgbClr val="1A1A1A"/>
                </a:solidFill>
                <a:effectLst/>
                <a:uLnTx/>
                <a:uFillTx/>
                <a:latin typeface="Segoe UI"/>
                <a:ea typeface="+mn-ea"/>
                <a:cs typeface="+mn-cs"/>
              </a:rPr>
              <a:t> are </a:t>
            </a:r>
            <a:r>
              <a:rPr kumimoji="0" lang="fr-FR" sz="1200" b="0" i="0" u="none" strike="noStrike" kern="1200" cap="none" spc="0" normalizeH="0" baseline="0" noProof="0" err="1">
                <a:ln>
                  <a:noFill/>
                </a:ln>
                <a:solidFill>
                  <a:srgbClr val="1A1A1A"/>
                </a:solidFill>
                <a:effectLst/>
                <a:uLnTx/>
                <a:uFillTx/>
                <a:latin typeface="Segoe UI"/>
                <a:ea typeface="+mn-ea"/>
                <a:cs typeface="+mn-cs"/>
              </a:rPr>
              <a:t>underequiped</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when</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it</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comes</a:t>
            </a:r>
            <a:r>
              <a:rPr kumimoji="0" lang="fr-FR" sz="1200" b="0" i="0" u="none" strike="noStrike" kern="1200" cap="none" spc="0" normalizeH="0" baseline="0" noProof="0">
                <a:ln>
                  <a:noFill/>
                </a:ln>
                <a:solidFill>
                  <a:srgbClr val="1A1A1A"/>
                </a:solidFill>
                <a:effectLst/>
                <a:uLnTx/>
                <a:uFillTx/>
                <a:latin typeface="Segoe UI"/>
                <a:ea typeface="+mn-ea"/>
                <a:cs typeface="+mn-cs"/>
              </a:rPr>
              <a:t> to real time performance of </a:t>
            </a:r>
            <a:r>
              <a:rPr kumimoji="0" lang="fr-FR" sz="1200" b="0" i="0" u="none" strike="noStrike" kern="1200" cap="none" spc="0" normalizeH="0" baseline="0" noProof="0" err="1">
                <a:ln>
                  <a:noFill/>
                </a:ln>
                <a:solidFill>
                  <a:srgbClr val="1A1A1A"/>
                </a:solidFill>
                <a:effectLst/>
                <a:uLnTx/>
                <a:uFillTx/>
                <a:latin typeface="Segoe UI"/>
                <a:ea typeface="+mn-ea"/>
                <a:cs typeface="+mn-cs"/>
              </a:rPr>
              <a:t>their</a:t>
            </a:r>
            <a:r>
              <a:rPr kumimoji="0" lang="fr-FR" sz="1200" b="0" i="0" u="none" strike="noStrike" kern="1200" cap="none" spc="0" normalizeH="0" baseline="0" noProof="0">
                <a:ln>
                  <a:noFill/>
                </a:ln>
                <a:solidFill>
                  <a:srgbClr val="1A1A1A"/>
                </a:solidFill>
                <a:effectLst/>
                <a:uLnTx/>
                <a:uFillTx/>
                <a:latin typeface="Segoe UI"/>
                <a:ea typeface="+mn-ea"/>
                <a:cs typeface="+mn-cs"/>
              </a:rPr>
              <a:t> portfolio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1A1A1A"/>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1A1A1A"/>
                </a:solidFill>
                <a:effectLst/>
                <a:uLnTx/>
                <a:uFillTx/>
                <a:latin typeface="Segoe UI"/>
                <a:ea typeface="+mn-ea"/>
                <a:cs typeface="+mn-cs"/>
              </a:rPr>
              <a:t>Consumer engagement &amp; Pharmacovigilance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err="1">
                <a:ln>
                  <a:noFill/>
                </a:ln>
                <a:solidFill>
                  <a:srgbClr val="1A1A1A"/>
                </a:solidFill>
                <a:effectLst/>
                <a:uLnTx/>
                <a:uFillTx/>
                <a:latin typeface="Segoe UI"/>
                <a:ea typeface="+mn-ea"/>
                <a:cs typeface="+mn-cs"/>
              </a:rPr>
              <a:t>Differs</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depending</a:t>
            </a:r>
            <a:r>
              <a:rPr kumimoji="0" lang="fr-FR" sz="1200" b="0" i="0" u="none" strike="noStrike" kern="1200" cap="none" spc="0" normalizeH="0" baseline="0" noProof="0">
                <a:ln>
                  <a:noFill/>
                </a:ln>
                <a:solidFill>
                  <a:srgbClr val="1A1A1A"/>
                </a:solidFill>
                <a:effectLst/>
                <a:uLnTx/>
                <a:uFillTx/>
                <a:latin typeface="Segoe UI"/>
                <a:ea typeface="+mn-ea"/>
                <a:cs typeface="+mn-cs"/>
              </a:rPr>
              <a:t> on « over the </a:t>
            </a:r>
            <a:r>
              <a:rPr kumimoji="0" lang="fr-FR" sz="1200" b="0" i="0" u="none" strike="noStrike" kern="1200" cap="none" spc="0" normalizeH="0" baseline="0" noProof="0" err="1">
                <a:ln>
                  <a:noFill/>
                </a:ln>
                <a:solidFill>
                  <a:srgbClr val="1A1A1A"/>
                </a:solidFill>
                <a:effectLst/>
                <a:uLnTx/>
                <a:uFillTx/>
                <a:latin typeface="Segoe UI"/>
                <a:ea typeface="+mn-ea"/>
                <a:cs typeface="+mn-cs"/>
              </a:rPr>
              <a:t>counter</a:t>
            </a:r>
            <a:r>
              <a:rPr kumimoji="0" lang="fr-FR" sz="1200" b="0" i="0" u="none" strike="noStrike" kern="1200" cap="none" spc="0" normalizeH="0" baseline="0" noProof="0">
                <a:ln>
                  <a:noFill/>
                </a:ln>
                <a:solidFill>
                  <a:srgbClr val="1A1A1A"/>
                </a:solidFill>
                <a:effectLst/>
                <a:uLnTx/>
                <a:uFillTx/>
                <a:latin typeface="Segoe UI"/>
                <a:ea typeface="+mn-ea"/>
                <a:cs typeface="+mn-cs"/>
              </a:rPr>
              <a:t> » </a:t>
            </a:r>
            <a:r>
              <a:rPr kumimoji="0" lang="fr-FR" sz="1200" b="0" i="0" u="none" strike="noStrike" kern="1200" cap="none" spc="0" normalizeH="0" baseline="0" noProof="0" err="1">
                <a:ln>
                  <a:noFill/>
                </a:ln>
                <a:solidFill>
                  <a:srgbClr val="1A1A1A"/>
                </a:solidFill>
                <a:effectLst/>
                <a:uLnTx/>
                <a:uFillTx/>
                <a:latin typeface="Segoe UI"/>
                <a:ea typeface="+mn-ea"/>
                <a:cs typeface="+mn-cs"/>
              </a:rPr>
              <a:t>drugs</a:t>
            </a:r>
            <a:r>
              <a:rPr kumimoji="0" lang="fr-FR" sz="1200" b="0" i="0" u="none" strike="noStrike" kern="1200" cap="none" spc="0" normalizeH="0" baseline="0" noProof="0">
                <a:ln>
                  <a:noFill/>
                </a:ln>
                <a:solidFill>
                  <a:srgbClr val="1A1A1A"/>
                </a:solidFill>
                <a:effectLst/>
                <a:uLnTx/>
                <a:uFillTx/>
                <a:latin typeface="Segoe UI"/>
                <a:ea typeface="+mn-ea"/>
                <a:cs typeface="+mn-cs"/>
              </a:rPr>
              <a:t> or </a:t>
            </a:r>
            <a:r>
              <a:rPr kumimoji="0" lang="fr-FR" sz="1200" b="0" i="0" u="none" strike="noStrike" kern="1200" cap="none" spc="0" normalizeH="0" baseline="0" noProof="0" err="1">
                <a:ln>
                  <a:noFill/>
                </a:ln>
                <a:solidFill>
                  <a:srgbClr val="1A1A1A"/>
                </a:solidFill>
                <a:effectLst/>
                <a:uLnTx/>
                <a:uFillTx/>
                <a:latin typeface="Segoe UI"/>
                <a:ea typeface="+mn-ea"/>
                <a:cs typeface="+mn-cs"/>
              </a:rPr>
              <a:t>prescripted</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drugs</a:t>
            </a:r>
            <a:r>
              <a:rPr kumimoji="0" lang="fr-FR" sz="1200" b="0" i="0" u="none" strike="noStrike" kern="1200" cap="none" spc="0" normalizeH="0" baseline="0" noProof="0">
                <a:ln>
                  <a:noFill/>
                </a:ln>
                <a:solidFill>
                  <a:srgbClr val="1A1A1A"/>
                </a:solidFill>
                <a:effectLst/>
                <a:uLnTx/>
                <a:uFillTx/>
                <a:latin typeface="Segoe UI"/>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solidFill>
                  <a:srgbClr val="1A1A1A"/>
                </a:solidFill>
                <a:effectLst/>
                <a:uLnTx/>
                <a:uFillTx/>
                <a:latin typeface="Segoe UI"/>
                <a:ea typeface="+mn-ea"/>
                <a:cs typeface="+mn-cs"/>
              </a:rPr>
              <a:t>Even </a:t>
            </a:r>
            <a:r>
              <a:rPr kumimoji="0" lang="fr-FR" sz="1200" b="0" i="0" u="none" strike="noStrike" kern="1200" cap="none" spc="0" normalizeH="0" baseline="0" noProof="0" err="1">
                <a:ln>
                  <a:noFill/>
                </a:ln>
                <a:solidFill>
                  <a:srgbClr val="1A1A1A"/>
                </a:solidFill>
                <a:effectLst/>
                <a:uLnTx/>
                <a:uFillTx/>
                <a:latin typeface="Segoe UI"/>
                <a:ea typeface="+mn-ea"/>
                <a:cs typeface="+mn-cs"/>
              </a:rPr>
              <a:t>with</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prescripted</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drugs</a:t>
            </a:r>
            <a:r>
              <a:rPr kumimoji="0" lang="fr-FR" sz="1200" b="0" i="0" u="none" strike="noStrike" kern="1200" cap="none" spc="0" normalizeH="0" baseline="0" noProof="0">
                <a:ln>
                  <a:noFill/>
                </a:ln>
                <a:solidFill>
                  <a:srgbClr val="1A1A1A"/>
                </a:solidFill>
                <a:effectLst/>
                <a:uLnTx/>
                <a:uFillTx/>
                <a:latin typeface="Segoe UI"/>
                <a:ea typeface="+mn-ea"/>
                <a:cs typeface="+mn-cs"/>
              </a:rPr>
              <a:t>, big pharma </a:t>
            </a:r>
            <a:r>
              <a:rPr kumimoji="0" lang="fr-FR" sz="1200" b="0" i="0" u="none" strike="noStrike" kern="1200" cap="none" spc="0" normalizeH="0" baseline="0" noProof="0" err="1">
                <a:ln>
                  <a:noFill/>
                </a:ln>
                <a:solidFill>
                  <a:srgbClr val="1A1A1A"/>
                </a:solidFill>
                <a:effectLst/>
                <a:uLnTx/>
                <a:uFillTx/>
                <a:latin typeface="Segoe UI"/>
                <a:ea typeface="+mn-ea"/>
                <a:cs typeface="+mn-cs"/>
              </a:rPr>
              <a:t>needs</a:t>
            </a:r>
            <a:r>
              <a:rPr kumimoji="0" lang="fr-FR" sz="1200" b="0" i="0" u="none" strike="noStrike" kern="1200" cap="none" spc="0" normalizeH="0" baseline="0" noProof="0">
                <a:ln>
                  <a:noFill/>
                </a:ln>
                <a:solidFill>
                  <a:srgbClr val="1A1A1A"/>
                </a:solidFill>
                <a:effectLst/>
                <a:uLnTx/>
                <a:uFillTx/>
                <a:latin typeface="Segoe UI"/>
                <a:ea typeface="+mn-ea"/>
                <a:cs typeface="+mn-cs"/>
              </a:rPr>
              <a:t> patients to </a:t>
            </a:r>
            <a:r>
              <a:rPr kumimoji="0" lang="fr-FR" sz="1200" b="0" i="0" u="none" strike="noStrike" kern="1200" cap="none" spc="0" normalizeH="0" baseline="0" noProof="0" err="1">
                <a:ln>
                  <a:noFill/>
                </a:ln>
                <a:solidFill>
                  <a:srgbClr val="1A1A1A"/>
                </a:solidFill>
                <a:effectLst/>
                <a:uLnTx/>
                <a:uFillTx/>
                <a:latin typeface="Segoe UI"/>
                <a:ea typeface="+mn-ea"/>
                <a:cs typeface="+mn-cs"/>
              </a:rPr>
              <a:t>be</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embassadors</a:t>
            </a:r>
            <a:r>
              <a:rPr kumimoji="0" lang="fr-FR" sz="1200" b="0" i="0" u="none" strike="noStrike" kern="1200" cap="none" spc="0" normalizeH="0" baseline="0" noProof="0">
                <a:ln>
                  <a:noFill/>
                </a:ln>
                <a:solidFill>
                  <a:srgbClr val="1A1A1A"/>
                </a:solidFill>
                <a:effectLst/>
                <a:uLnTx/>
                <a:uFillTx/>
                <a:latin typeface="Segoe UI"/>
                <a:ea typeface="+mn-ea"/>
                <a:cs typeface="+mn-cs"/>
              </a:rPr>
              <a:t> of </a:t>
            </a:r>
            <a:r>
              <a:rPr kumimoji="0" lang="fr-FR" sz="1200" b="0" i="0" u="none" strike="noStrike" kern="1200" cap="none" spc="0" normalizeH="0" baseline="0" noProof="0" err="1">
                <a:ln>
                  <a:noFill/>
                </a:ln>
                <a:solidFill>
                  <a:srgbClr val="1A1A1A"/>
                </a:solidFill>
                <a:effectLst/>
                <a:uLnTx/>
                <a:uFillTx/>
                <a:latin typeface="Segoe UI"/>
                <a:ea typeface="+mn-ea"/>
                <a:cs typeface="+mn-cs"/>
              </a:rPr>
              <a:t>their</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products</a:t>
            </a:r>
            <a:r>
              <a:rPr kumimoji="0" lang="fr-FR" sz="1200" b="0" i="0" u="none" strike="noStrike" kern="1200" cap="none" spc="0" normalizeH="0" baseline="0" noProof="0">
                <a:ln>
                  <a:noFill/>
                </a:ln>
                <a:solidFill>
                  <a:srgbClr val="1A1A1A"/>
                </a:solidFill>
                <a:effectLst/>
                <a:uLnTx/>
                <a:uFillTx/>
                <a:latin typeface="Segoe UI"/>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err="1">
                <a:ln>
                  <a:noFill/>
                </a:ln>
                <a:solidFill>
                  <a:srgbClr val="1A1A1A"/>
                </a:solidFill>
                <a:effectLst/>
                <a:uLnTx/>
                <a:uFillTx/>
                <a:latin typeface="Segoe UI"/>
                <a:ea typeface="+mn-ea"/>
                <a:cs typeface="+mn-cs"/>
              </a:rPr>
              <a:t>Depending</a:t>
            </a:r>
            <a:r>
              <a:rPr kumimoji="0" lang="fr-FR" sz="1200" b="0" i="0" u="none" strike="noStrike" kern="1200" cap="none" spc="0" normalizeH="0" baseline="0" noProof="0">
                <a:ln>
                  <a:noFill/>
                </a:ln>
                <a:solidFill>
                  <a:srgbClr val="1A1A1A"/>
                </a:solidFill>
                <a:effectLst/>
                <a:uLnTx/>
                <a:uFillTx/>
                <a:latin typeface="Segoe UI"/>
                <a:ea typeface="+mn-ea"/>
                <a:cs typeface="+mn-cs"/>
              </a:rPr>
              <a:t> on the </a:t>
            </a:r>
            <a:r>
              <a:rPr kumimoji="0" lang="fr-FR" sz="1200" b="0" i="0" u="none" strike="noStrike" kern="1200" cap="none" spc="0" normalizeH="0" baseline="0" noProof="0" err="1">
                <a:ln>
                  <a:noFill/>
                </a:ln>
                <a:solidFill>
                  <a:srgbClr val="1A1A1A"/>
                </a:solidFill>
                <a:effectLst/>
                <a:uLnTx/>
                <a:uFillTx/>
                <a:latin typeface="Segoe UI"/>
                <a:ea typeface="+mn-ea"/>
                <a:cs typeface="+mn-cs"/>
              </a:rPr>
              <a:t>regulations</a:t>
            </a:r>
            <a:r>
              <a:rPr kumimoji="0" lang="fr-FR" sz="1200" b="0" i="0" u="none" strike="noStrike" kern="1200" cap="none" spc="0" normalizeH="0" baseline="0" noProof="0">
                <a:ln>
                  <a:noFill/>
                </a:ln>
                <a:solidFill>
                  <a:srgbClr val="1A1A1A"/>
                </a:solidFill>
                <a:effectLst/>
                <a:uLnTx/>
                <a:uFillTx/>
                <a:latin typeface="Segoe UI"/>
                <a:ea typeface="+mn-ea"/>
                <a:cs typeface="+mn-cs"/>
              </a:rPr>
              <a:t> in place, national pharmacovigilance </a:t>
            </a:r>
            <a:r>
              <a:rPr kumimoji="0" lang="fr-FR" sz="1200" b="0" i="0" u="none" strike="noStrike" kern="1200" cap="none" spc="0" normalizeH="0" baseline="0" noProof="0" err="1">
                <a:ln>
                  <a:noFill/>
                </a:ln>
                <a:solidFill>
                  <a:srgbClr val="1A1A1A"/>
                </a:solidFill>
                <a:effectLst/>
                <a:uLnTx/>
                <a:uFillTx/>
                <a:latin typeface="Segoe UI"/>
                <a:ea typeface="+mn-ea"/>
                <a:cs typeface="+mn-cs"/>
              </a:rPr>
              <a:t>databases</a:t>
            </a:r>
            <a:r>
              <a:rPr kumimoji="0" lang="fr-FR" sz="1200" b="0" i="0" u="none" strike="noStrike" kern="1200" cap="none" spc="0" normalizeH="0" baseline="0" noProof="0">
                <a:ln>
                  <a:noFill/>
                </a:ln>
                <a:solidFill>
                  <a:srgbClr val="1A1A1A"/>
                </a:solidFill>
                <a:effectLst/>
                <a:uLnTx/>
                <a:uFillTx/>
                <a:latin typeface="Segoe UI"/>
                <a:ea typeface="+mn-ea"/>
                <a:cs typeface="+mn-cs"/>
              </a:rPr>
              <a:t> can help </a:t>
            </a:r>
            <a:r>
              <a:rPr kumimoji="0" lang="fr-FR" sz="1200" b="0" i="0" u="none" strike="noStrike" kern="1200" cap="none" spc="0" normalizeH="0" baseline="0" noProof="0" err="1">
                <a:ln>
                  <a:noFill/>
                </a:ln>
                <a:solidFill>
                  <a:srgbClr val="1A1A1A"/>
                </a:solidFill>
                <a:effectLst/>
                <a:uLnTx/>
                <a:uFillTx/>
                <a:latin typeface="Segoe UI"/>
                <a:ea typeface="+mn-ea"/>
                <a:cs typeface="+mn-cs"/>
              </a:rPr>
              <a:t>doing</a:t>
            </a:r>
            <a:r>
              <a:rPr kumimoji="0" lang="fr-FR" sz="1200" b="0" i="0" u="none" strike="noStrike" kern="1200" cap="none" spc="0" normalizeH="0" baseline="0" noProof="0">
                <a:ln>
                  <a:noFill/>
                </a:ln>
                <a:solidFill>
                  <a:srgbClr val="1A1A1A"/>
                </a:solidFill>
                <a:effectLst/>
                <a:uLnTx/>
                <a:uFillTx/>
                <a:latin typeface="Segoe UI"/>
                <a:ea typeface="+mn-ea"/>
                <a:cs typeface="+mn-cs"/>
              </a:rPr>
              <a:t> </a:t>
            </a:r>
            <a:r>
              <a:rPr kumimoji="0" lang="fr-FR" sz="1200" b="0" i="0" u="none" strike="noStrike" kern="1200" cap="none" spc="0" normalizeH="0" baseline="0" noProof="0" err="1">
                <a:ln>
                  <a:noFill/>
                </a:ln>
                <a:solidFill>
                  <a:srgbClr val="1A1A1A"/>
                </a:solidFill>
                <a:effectLst/>
                <a:uLnTx/>
                <a:uFillTx/>
                <a:latin typeface="Segoe UI"/>
                <a:ea typeface="+mn-ea"/>
                <a:cs typeface="+mn-cs"/>
              </a:rPr>
              <a:t>differential</a:t>
            </a:r>
            <a:r>
              <a:rPr kumimoji="0" lang="fr-FR" sz="1200" b="0" i="0" u="none" strike="noStrike" kern="1200" cap="none" spc="0" normalizeH="0" baseline="0" noProof="0">
                <a:ln>
                  <a:noFill/>
                </a:ln>
                <a:solidFill>
                  <a:srgbClr val="1A1A1A"/>
                </a:solidFill>
                <a:effectLst/>
                <a:uLnTx/>
                <a:uFillTx/>
                <a:latin typeface="Segoe UI"/>
                <a:ea typeface="+mn-ea"/>
                <a:cs typeface="+mn-cs"/>
              </a:rPr>
              <a:t> marketing.</a:t>
            </a:r>
          </a:p>
        </p:txBody>
      </p:sp>
    </p:spTree>
    <p:extLst>
      <p:ext uri="{BB962C8B-B14F-4D97-AF65-F5344CB8AC3E}">
        <p14:creationId xmlns:p14="http://schemas.microsoft.com/office/powerpoint/2010/main" val="236897369"/>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A3E56-6B9C-8606-71E7-7DE687539D89}"/>
              </a:ext>
            </a:extLst>
          </p:cNvPr>
          <p:cNvSpPr>
            <a:spLocks noGrp="1"/>
          </p:cNvSpPr>
          <p:nvPr>
            <p:ph type="title"/>
          </p:nvPr>
        </p:nvSpPr>
        <p:spPr>
          <a:xfrm>
            <a:off x="206014" y="119921"/>
            <a:ext cx="11018520" cy="553998"/>
          </a:xfrm>
        </p:spPr>
        <p:txBody>
          <a:bodyPr/>
          <a:lstStyle/>
          <a:p>
            <a:r>
              <a:rPr lang="fr-FR" err="1"/>
              <a:t>What</a:t>
            </a:r>
            <a:r>
              <a:rPr lang="fr-FR"/>
              <a:t> if ?</a:t>
            </a:r>
          </a:p>
        </p:txBody>
      </p:sp>
      <p:sp>
        <p:nvSpPr>
          <p:cNvPr id="4" name="Flèche : pentagone 29">
            <a:extLst>
              <a:ext uri="{FF2B5EF4-FFF2-40B4-BE49-F238E27FC236}">
                <a16:creationId xmlns:a16="http://schemas.microsoft.com/office/drawing/2014/main" id="{E7C74F57-9172-E2E3-E7B0-3C7C83C564BE}"/>
              </a:ext>
            </a:extLst>
          </p:cNvPr>
          <p:cNvSpPr/>
          <p:nvPr/>
        </p:nvSpPr>
        <p:spPr>
          <a:xfrm>
            <a:off x="198050" y="1106623"/>
            <a:ext cx="1519703" cy="461665"/>
          </a:xfrm>
          <a:prstGeom prst="homePlate">
            <a:avLst/>
          </a:prstGeom>
          <a:solidFill>
            <a:srgbClr val="B4009E"/>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Drug development Research</a:t>
            </a:r>
          </a:p>
        </p:txBody>
      </p:sp>
      <p:sp>
        <p:nvSpPr>
          <p:cNvPr id="6" name="Forme libre : forme 30">
            <a:extLst>
              <a:ext uri="{FF2B5EF4-FFF2-40B4-BE49-F238E27FC236}">
                <a16:creationId xmlns:a16="http://schemas.microsoft.com/office/drawing/2014/main" id="{6BB6E76A-B92B-970B-4DD4-3E41554FD194}"/>
              </a:ext>
            </a:extLst>
          </p:cNvPr>
          <p:cNvSpPr/>
          <p:nvPr/>
        </p:nvSpPr>
        <p:spPr>
          <a:xfrm>
            <a:off x="1565783" y="1106623"/>
            <a:ext cx="1519703" cy="461665"/>
          </a:xfrm>
          <a:custGeom>
            <a:avLst/>
            <a:gdLst>
              <a:gd name="connsiteX0" fmla="*/ 0 w 1519703"/>
              <a:gd name="connsiteY0" fmla="*/ 0 h 607881"/>
              <a:gd name="connsiteX1" fmla="*/ 1215763 w 1519703"/>
              <a:gd name="connsiteY1" fmla="*/ 0 h 607881"/>
              <a:gd name="connsiteX2" fmla="*/ 1519703 w 1519703"/>
              <a:gd name="connsiteY2" fmla="*/ 303941 h 607881"/>
              <a:gd name="connsiteX3" fmla="*/ 1215763 w 1519703"/>
              <a:gd name="connsiteY3" fmla="*/ 607881 h 607881"/>
              <a:gd name="connsiteX4" fmla="*/ 0 w 1519703"/>
              <a:gd name="connsiteY4" fmla="*/ 607881 h 607881"/>
              <a:gd name="connsiteX5" fmla="*/ 303941 w 1519703"/>
              <a:gd name="connsiteY5" fmla="*/ 303941 h 607881"/>
              <a:gd name="connsiteX6" fmla="*/ 0 w 1519703"/>
              <a:gd name="connsiteY6" fmla="*/ 0 h 6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9703" h="607881">
                <a:moveTo>
                  <a:pt x="0" y="0"/>
                </a:moveTo>
                <a:lnTo>
                  <a:pt x="1215763" y="0"/>
                </a:lnTo>
                <a:lnTo>
                  <a:pt x="1519703" y="303941"/>
                </a:lnTo>
                <a:lnTo>
                  <a:pt x="1215763" y="607881"/>
                </a:lnTo>
                <a:lnTo>
                  <a:pt x="0" y="607881"/>
                </a:lnTo>
                <a:lnTo>
                  <a:pt x="303941" y="303941"/>
                </a:lnTo>
                <a:lnTo>
                  <a:pt x="0" y="0"/>
                </a:lnTo>
                <a:close/>
              </a:path>
            </a:pathLst>
          </a:custGeom>
          <a:solidFill>
            <a:srgbClr val="B4009E"/>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Clinical trials</a:t>
            </a:r>
          </a:p>
        </p:txBody>
      </p:sp>
      <p:sp>
        <p:nvSpPr>
          <p:cNvPr id="8" name="Forme libre : forme 31">
            <a:extLst>
              <a:ext uri="{FF2B5EF4-FFF2-40B4-BE49-F238E27FC236}">
                <a16:creationId xmlns:a16="http://schemas.microsoft.com/office/drawing/2014/main" id="{8DAABE49-3F2C-48CF-C29F-8417C6EEC2E1}"/>
              </a:ext>
            </a:extLst>
          </p:cNvPr>
          <p:cNvSpPr/>
          <p:nvPr/>
        </p:nvSpPr>
        <p:spPr>
          <a:xfrm>
            <a:off x="2933516" y="1106623"/>
            <a:ext cx="1529368" cy="461665"/>
          </a:xfrm>
          <a:custGeom>
            <a:avLst/>
            <a:gdLst>
              <a:gd name="connsiteX0" fmla="*/ 0 w 1529368"/>
              <a:gd name="connsiteY0" fmla="*/ 0 h 607881"/>
              <a:gd name="connsiteX1" fmla="*/ 1225428 w 1529368"/>
              <a:gd name="connsiteY1" fmla="*/ 0 h 607881"/>
              <a:gd name="connsiteX2" fmla="*/ 1529368 w 1529368"/>
              <a:gd name="connsiteY2" fmla="*/ 303941 h 607881"/>
              <a:gd name="connsiteX3" fmla="*/ 1225428 w 1529368"/>
              <a:gd name="connsiteY3" fmla="*/ 607881 h 607881"/>
              <a:gd name="connsiteX4" fmla="*/ 0 w 1529368"/>
              <a:gd name="connsiteY4" fmla="*/ 607881 h 607881"/>
              <a:gd name="connsiteX5" fmla="*/ 303941 w 1529368"/>
              <a:gd name="connsiteY5" fmla="*/ 303941 h 607881"/>
              <a:gd name="connsiteX6" fmla="*/ 0 w 1529368"/>
              <a:gd name="connsiteY6" fmla="*/ 0 h 6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9368" h="607881">
                <a:moveTo>
                  <a:pt x="0" y="0"/>
                </a:moveTo>
                <a:lnTo>
                  <a:pt x="1225428" y="0"/>
                </a:lnTo>
                <a:lnTo>
                  <a:pt x="1529368" y="303941"/>
                </a:lnTo>
                <a:lnTo>
                  <a:pt x="1225428" y="607881"/>
                </a:lnTo>
                <a:lnTo>
                  <a:pt x="0" y="607881"/>
                </a:lnTo>
                <a:lnTo>
                  <a:pt x="303941" y="303941"/>
                </a:lnTo>
                <a:lnTo>
                  <a:pt x="0" y="0"/>
                </a:lnTo>
                <a:close/>
              </a:path>
            </a:pathLst>
          </a:custGeom>
          <a:solidFill>
            <a:srgbClr val="B4009E"/>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Scaling up for </a:t>
            </a:r>
            <a:br>
              <a:rPr kumimoji="0" lang="en-US" sz="1050" b="0" i="0" u="none" strike="noStrike" kern="1200" cap="none" spc="0" normalizeH="0" baseline="0" noProof="0">
                <a:ln>
                  <a:noFill/>
                </a:ln>
                <a:solidFill>
                  <a:srgbClr val="FFFFFF"/>
                </a:solidFill>
                <a:effectLst/>
                <a:uLnTx/>
                <a:uFillTx/>
                <a:latin typeface="Segoe UI"/>
                <a:ea typeface="+mn-ea"/>
                <a:cs typeface="+mn-cs"/>
              </a:rPr>
            </a:br>
            <a:r>
              <a:rPr kumimoji="0" lang="en-US" sz="1050" b="0" i="0" u="none" strike="noStrike" kern="1200" cap="none" spc="0" normalizeH="0" baseline="0" noProof="0">
                <a:ln>
                  <a:noFill/>
                </a:ln>
                <a:solidFill>
                  <a:srgbClr val="FFFFFF"/>
                </a:solidFill>
                <a:effectLst/>
                <a:uLnTx/>
                <a:uFillTx/>
                <a:latin typeface="Segoe UI"/>
                <a:ea typeface="+mn-ea"/>
                <a:cs typeface="+mn-cs"/>
              </a:rPr>
              <a:t>production</a:t>
            </a:r>
          </a:p>
        </p:txBody>
      </p:sp>
      <p:sp>
        <p:nvSpPr>
          <p:cNvPr id="10" name="Forme libre : forme 32">
            <a:extLst>
              <a:ext uri="{FF2B5EF4-FFF2-40B4-BE49-F238E27FC236}">
                <a16:creationId xmlns:a16="http://schemas.microsoft.com/office/drawing/2014/main" id="{0938A463-9779-3B14-5473-DFD3756A29C2}"/>
              </a:ext>
            </a:extLst>
          </p:cNvPr>
          <p:cNvSpPr/>
          <p:nvPr/>
        </p:nvSpPr>
        <p:spPr>
          <a:xfrm>
            <a:off x="4310914" y="1106623"/>
            <a:ext cx="1519703" cy="461665"/>
          </a:xfrm>
          <a:custGeom>
            <a:avLst/>
            <a:gdLst>
              <a:gd name="connsiteX0" fmla="*/ 0 w 1519703"/>
              <a:gd name="connsiteY0" fmla="*/ 0 h 607881"/>
              <a:gd name="connsiteX1" fmla="*/ 1215763 w 1519703"/>
              <a:gd name="connsiteY1" fmla="*/ 0 h 607881"/>
              <a:gd name="connsiteX2" fmla="*/ 1519703 w 1519703"/>
              <a:gd name="connsiteY2" fmla="*/ 303941 h 607881"/>
              <a:gd name="connsiteX3" fmla="*/ 1215763 w 1519703"/>
              <a:gd name="connsiteY3" fmla="*/ 607881 h 607881"/>
              <a:gd name="connsiteX4" fmla="*/ 0 w 1519703"/>
              <a:gd name="connsiteY4" fmla="*/ 607881 h 607881"/>
              <a:gd name="connsiteX5" fmla="*/ 303941 w 1519703"/>
              <a:gd name="connsiteY5" fmla="*/ 303941 h 607881"/>
              <a:gd name="connsiteX6" fmla="*/ 0 w 1519703"/>
              <a:gd name="connsiteY6" fmla="*/ 0 h 6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9703" h="607881">
                <a:moveTo>
                  <a:pt x="0" y="0"/>
                </a:moveTo>
                <a:lnTo>
                  <a:pt x="1215763" y="0"/>
                </a:lnTo>
                <a:lnTo>
                  <a:pt x="1519703" y="303941"/>
                </a:lnTo>
                <a:lnTo>
                  <a:pt x="1215763" y="607881"/>
                </a:lnTo>
                <a:lnTo>
                  <a:pt x="0" y="607881"/>
                </a:lnTo>
                <a:lnTo>
                  <a:pt x="303941" y="303941"/>
                </a:lnTo>
                <a:lnTo>
                  <a:pt x="0" y="0"/>
                </a:lnTo>
                <a:close/>
              </a:path>
            </a:pathLst>
          </a:custGeom>
          <a:solidFill>
            <a:srgbClr val="5C2D9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Procurement &amp; </a:t>
            </a:r>
            <a:br>
              <a:rPr kumimoji="0" lang="en-US" sz="1050" b="0" i="0" u="none" strike="noStrike" kern="1200" cap="none" spc="0" normalizeH="0" baseline="0" noProof="0">
                <a:ln>
                  <a:noFill/>
                </a:ln>
                <a:solidFill>
                  <a:srgbClr val="FFFFFF"/>
                </a:solidFill>
                <a:effectLst/>
                <a:uLnTx/>
                <a:uFillTx/>
                <a:latin typeface="Segoe UI"/>
                <a:ea typeface="+mn-ea"/>
                <a:cs typeface="+mn-cs"/>
              </a:rPr>
            </a:br>
            <a:r>
              <a:rPr kumimoji="0" lang="en-US" sz="1050" b="0" i="0" u="none" strike="noStrike" kern="1200" cap="none" spc="0" normalizeH="0" baseline="0" noProof="0">
                <a:ln>
                  <a:noFill/>
                </a:ln>
                <a:solidFill>
                  <a:srgbClr val="FFFFFF"/>
                </a:solidFill>
                <a:effectLst/>
                <a:uLnTx/>
                <a:uFillTx/>
                <a:latin typeface="Segoe UI"/>
                <a:ea typeface="+mn-ea"/>
                <a:cs typeface="+mn-cs"/>
              </a:rPr>
              <a:t>Sourcing</a:t>
            </a:r>
          </a:p>
        </p:txBody>
      </p:sp>
      <p:sp>
        <p:nvSpPr>
          <p:cNvPr id="12" name="Forme libre : forme 33">
            <a:extLst>
              <a:ext uri="{FF2B5EF4-FFF2-40B4-BE49-F238E27FC236}">
                <a16:creationId xmlns:a16="http://schemas.microsoft.com/office/drawing/2014/main" id="{1D4BAAE4-3B73-AE4A-D96F-F473C3F2688D}"/>
              </a:ext>
            </a:extLst>
          </p:cNvPr>
          <p:cNvSpPr/>
          <p:nvPr/>
        </p:nvSpPr>
        <p:spPr>
          <a:xfrm>
            <a:off x="5678647" y="1106623"/>
            <a:ext cx="1595156" cy="461665"/>
          </a:xfrm>
          <a:custGeom>
            <a:avLst/>
            <a:gdLst>
              <a:gd name="connsiteX0" fmla="*/ 0 w 1595156"/>
              <a:gd name="connsiteY0" fmla="*/ 0 h 607881"/>
              <a:gd name="connsiteX1" fmla="*/ 1291216 w 1595156"/>
              <a:gd name="connsiteY1" fmla="*/ 0 h 607881"/>
              <a:gd name="connsiteX2" fmla="*/ 1595156 w 1595156"/>
              <a:gd name="connsiteY2" fmla="*/ 303941 h 607881"/>
              <a:gd name="connsiteX3" fmla="*/ 1291216 w 1595156"/>
              <a:gd name="connsiteY3" fmla="*/ 607881 h 607881"/>
              <a:gd name="connsiteX4" fmla="*/ 0 w 1595156"/>
              <a:gd name="connsiteY4" fmla="*/ 607881 h 607881"/>
              <a:gd name="connsiteX5" fmla="*/ 303941 w 1595156"/>
              <a:gd name="connsiteY5" fmla="*/ 303941 h 607881"/>
              <a:gd name="connsiteX6" fmla="*/ 0 w 1595156"/>
              <a:gd name="connsiteY6" fmla="*/ 0 h 6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156" h="607881">
                <a:moveTo>
                  <a:pt x="0" y="0"/>
                </a:moveTo>
                <a:lnTo>
                  <a:pt x="1291216" y="0"/>
                </a:lnTo>
                <a:lnTo>
                  <a:pt x="1595156" y="303941"/>
                </a:lnTo>
                <a:lnTo>
                  <a:pt x="1291216" y="607881"/>
                </a:lnTo>
                <a:lnTo>
                  <a:pt x="0" y="607881"/>
                </a:lnTo>
                <a:lnTo>
                  <a:pt x="303941" y="303941"/>
                </a:lnTo>
                <a:lnTo>
                  <a:pt x="0" y="0"/>
                </a:lnTo>
                <a:close/>
              </a:path>
            </a:pathLst>
          </a:custGeom>
          <a:solidFill>
            <a:srgbClr val="5C2D9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Manufacturing </a:t>
            </a:r>
          </a:p>
        </p:txBody>
      </p:sp>
      <p:sp>
        <p:nvSpPr>
          <p:cNvPr id="14" name="Forme libre : forme 34">
            <a:extLst>
              <a:ext uri="{FF2B5EF4-FFF2-40B4-BE49-F238E27FC236}">
                <a16:creationId xmlns:a16="http://schemas.microsoft.com/office/drawing/2014/main" id="{D290ED94-0CEC-0766-D9F6-74549238E356}"/>
              </a:ext>
            </a:extLst>
          </p:cNvPr>
          <p:cNvSpPr/>
          <p:nvPr/>
        </p:nvSpPr>
        <p:spPr>
          <a:xfrm>
            <a:off x="7121833" y="1106623"/>
            <a:ext cx="1519703" cy="461665"/>
          </a:xfrm>
          <a:custGeom>
            <a:avLst/>
            <a:gdLst>
              <a:gd name="connsiteX0" fmla="*/ 0 w 1519703"/>
              <a:gd name="connsiteY0" fmla="*/ 0 h 607881"/>
              <a:gd name="connsiteX1" fmla="*/ 1215763 w 1519703"/>
              <a:gd name="connsiteY1" fmla="*/ 0 h 607881"/>
              <a:gd name="connsiteX2" fmla="*/ 1519703 w 1519703"/>
              <a:gd name="connsiteY2" fmla="*/ 303941 h 607881"/>
              <a:gd name="connsiteX3" fmla="*/ 1215763 w 1519703"/>
              <a:gd name="connsiteY3" fmla="*/ 607881 h 607881"/>
              <a:gd name="connsiteX4" fmla="*/ 0 w 1519703"/>
              <a:gd name="connsiteY4" fmla="*/ 607881 h 607881"/>
              <a:gd name="connsiteX5" fmla="*/ 303941 w 1519703"/>
              <a:gd name="connsiteY5" fmla="*/ 303941 h 607881"/>
              <a:gd name="connsiteX6" fmla="*/ 0 w 1519703"/>
              <a:gd name="connsiteY6" fmla="*/ 0 h 6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9703" h="607881">
                <a:moveTo>
                  <a:pt x="0" y="0"/>
                </a:moveTo>
                <a:lnTo>
                  <a:pt x="1215763" y="0"/>
                </a:lnTo>
                <a:lnTo>
                  <a:pt x="1519703" y="303941"/>
                </a:lnTo>
                <a:lnTo>
                  <a:pt x="1215763" y="607881"/>
                </a:lnTo>
                <a:lnTo>
                  <a:pt x="0" y="607881"/>
                </a:lnTo>
                <a:lnTo>
                  <a:pt x="303941" y="303941"/>
                </a:lnTo>
                <a:lnTo>
                  <a:pt x="0" y="0"/>
                </a:lnTo>
                <a:close/>
              </a:path>
            </a:pathLst>
          </a:custGeom>
          <a:solidFill>
            <a:srgbClr val="5C2D9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Warehousing</a:t>
            </a:r>
          </a:p>
        </p:txBody>
      </p:sp>
      <p:sp>
        <p:nvSpPr>
          <p:cNvPr id="16" name="Forme libre : forme 35">
            <a:extLst>
              <a:ext uri="{FF2B5EF4-FFF2-40B4-BE49-F238E27FC236}">
                <a16:creationId xmlns:a16="http://schemas.microsoft.com/office/drawing/2014/main" id="{66DE0D40-2AA9-AA14-8DD7-72B968E9C60C}"/>
              </a:ext>
            </a:extLst>
          </p:cNvPr>
          <p:cNvSpPr/>
          <p:nvPr/>
        </p:nvSpPr>
        <p:spPr>
          <a:xfrm>
            <a:off x="8489566" y="1106623"/>
            <a:ext cx="1710562" cy="461665"/>
          </a:xfrm>
          <a:custGeom>
            <a:avLst/>
            <a:gdLst>
              <a:gd name="connsiteX0" fmla="*/ 0 w 1710562"/>
              <a:gd name="connsiteY0" fmla="*/ 0 h 607881"/>
              <a:gd name="connsiteX1" fmla="*/ 1406622 w 1710562"/>
              <a:gd name="connsiteY1" fmla="*/ 0 h 607881"/>
              <a:gd name="connsiteX2" fmla="*/ 1710562 w 1710562"/>
              <a:gd name="connsiteY2" fmla="*/ 303941 h 607881"/>
              <a:gd name="connsiteX3" fmla="*/ 1406622 w 1710562"/>
              <a:gd name="connsiteY3" fmla="*/ 607881 h 607881"/>
              <a:gd name="connsiteX4" fmla="*/ 0 w 1710562"/>
              <a:gd name="connsiteY4" fmla="*/ 607881 h 607881"/>
              <a:gd name="connsiteX5" fmla="*/ 303941 w 1710562"/>
              <a:gd name="connsiteY5" fmla="*/ 303941 h 607881"/>
              <a:gd name="connsiteX6" fmla="*/ 0 w 1710562"/>
              <a:gd name="connsiteY6" fmla="*/ 0 h 6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562" h="607881">
                <a:moveTo>
                  <a:pt x="0" y="0"/>
                </a:moveTo>
                <a:lnTo>
                  <a:pt x="1406622" y="0"/>
                </a:lnTo>
                <a:lnTo>
                  <a:pt x="1710562" y="303941"/>
                </a:lnTo>
                <a:lnTo>
                  <a:pt x="1406622" y="607881"/>
                </a:lnTo>
                <a:lnTo>
                  <a:pt x="0" y="607881"/>
                </a:lnTo>
                <a:lnTo>
                  <a:pt x="303941" y="303941"/>
                </a:lnTo>
                <a:lnTo>
                  <a:pt x="0" y="0"/>
                </a:lnTo>
                <a:close/>
              </a:path>
            </a:pathLst>
          </a:custGeom>
          <a:solidFill>
            <a:srgbClr val="32145A"/>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Marketing </a:t>
            </a:r>
            <a:br>
              <a:rPr kumimoji="0" lang="en-US" sz="1050" b="0" i="0" u="none" strike="noStrike" kern="1200" cap="none" spc="0" normalizeH="0" baseline="0" noProof="0">
                <a:ln>
                  <a:noFill/>
                </a:ln>
                <a:solidFill>
                  <a:srgbClr val="FFFFFF"/>
                </a:solidFill>
                <a:effectLst/>
                <a:uLnTx/>
                <a:uFillTx/>
                <a:latin typeface="Segoe UI"/>
                <a:ea typeface="+mn-ea"/>
                <a:cs typeface="+mn-cs"/>
              </a:rPr>
            </a:br>
            <a:r>
              <a:rPr kumimoji="0" lang="en-US" sz="1050" b="0" i="0" u="none" strike="noStrike" kern="1200" cap="none" spc="0" normalizeH="0" baseline="0" noProof="0">
                <a:ln>
                  <a:noFill/>
                </a:ln>
                <a:solidFill>
                  <a:srgbClr val="FFFFFF"/>
                </a:solidFill>
                <a:effectLst/>
                <a:uLnTx/>
                <a:uFillTx/>
                <a:latin typeface="Segoe UI"/>
                <a:ea typeface="+mn-ea"/>
                <a:cs typeface="+mn-cs"/>
              </a:rPr>
              <a:t>&amp; Sales</a:t>
            </a:r>
          </a:p>
        </p:txBody>
      </p:sp>
      <p:sp>
        <p:nvSpPr>
          <p:cNvPr id="18" name="Forme libre : forme 36">
            <a:extLst>
              <a:ext uri="{FF2B5EF4-FFF2-40B4-BE49-F238E27FC236}">
                <a16:creationId xmlns:a16="http://schemas.microsoft.com/office/drawing/2014/main" id="{97C4F630-4059-3406-362E-10CA13B3AE00}"/>
              </a:ext>
            </a:extLst>
          </p:cNvPr>
          <p:cNvSpPr/>
          <p:nvPr/>
        </p:nvSpPr>
        <p:spPr>
          <a:xfrm>
            <a:off x="10048158" y="1106623"/>
            <a:ext cx="1943096" cy="461665"/>
          </a:xfrm>
          <a:custGeom>
            <a:avLst/>
            <a:gdLst>
              <a:gd name="connsiteX0" fmla="*/ 0 w 1836454"/>
              <a:gd name="connsiteY0" fmla="*/ 0 h 607881"/>
              <a:gd name="connsiteX1" fmla="*/ 1532514 w 1836454"/>
              <a:gd name="connsiteY1" fmla="*/ 0 h 607881"/>
              <a:gd name="connsiteX2" fmla="*/ 1836454 w 1836454"/>
              <a:gd name="connsiteY2" fmla="*/ 303941 h 607881"/>
              <a:gd name="connsiteX3" fmla="*/ 1532514 w 1836454"/>
              <a:gd name="connsiteY3" fmla="*/ 607881 h 607881"/>
              <a:gd name="connsiteX4" fmla="*/ 0 w 1836454"/>
              <a:gd name="connsiteY4" fmla="*/ 607881 h 607881"/>
              <a:gd name="connsiteX5" fmla="*/ 303941 w 1836454"/>
              <a:gd name="connsiteY5" fmla="*/ 303941 h 607881"/>
              <a:gd name="connsiteX6" fmla="*/ 0 w 1836454"/>
              <a:gd name="connsiteY6" fmla="*/ 0 h 6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454" h="607881">
                <a:moveTo>
                  <a:pt x="0" y="0"/>
                </a:moveTo>
                <a:lnTo>
                  <a:pt x="1532514" y="0"/>
                </a:lnTo>
                <a:lnTo>
                  <a:pt x="1836454" y="303941"/>
                </a:lnTo>
                <a:lnTo>
                  <a:pt x="1532514" y="607881"/>
                </a:lnTo>
                <a:lnTo>
                  <a:pt x="0" y="607881"/>
                </a:lnTo>
                <a:lnTo>
                  <a:pt x="303941" y="303941"/>
                </a:lnTo>
                <a:lnTo>
                  <a:pt x="0" y="0"/>
                </a:lnTo>
                <a:close/>
              </a:path>
            </a:pathLst>
          </a:custGeom>
          <a:solidFill>
            <a:srgbClr val="32145A"/>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Consumer engagement </a:t>
            </a:r>
            <a:br>
              <a:rPr kumimoji="0" lang="en-US" sz="1050" b="0" i="0" u="none" strike="noStrike" kern="1200" cap="none" spc="0" normalizeH="0" baseline="0" noProof="0">
                <a:ln>
                  <a:noFill/>
                </a:ln>
                <a:solidFill>
                  <a:srgbClr val="FFFFFF"/>
                </a:solidFill>
                <a:effectLst/>
                <a:uLnTx/>
                <a:uFillTx/>
                <a:latin typeface="Segoe UI"/>
                <a:ea typeface="+mn-ea"/>
                <a:cs typeface="+mn-cs"/>
              </a:rPr>
            </a:br>
            <a:r>
              <a:rPr kumimoji="0" lang="en-US" sz="1050" b="0" i="0" u="none" strike="noStrike" kern="1200" cap="none" spc="0" normalizeH="0" baseline="0" noProof="0">
                <a:ln>
                  <a:noFill/>
                </a:ln>
                <a:solidFill>
                  <a:srgbClr val="FFFFFF"/>
                </a:solidFill>
                <a:effectLst/>
                <a:uLnTx/>
                <a:uFillTx/>
                <a:latin typeface="Segoe UI"/>
                <a:ea typeface="+mn-ea"/>
                <a:cs typeface="+mn-cs"/>
              </a:rPr>
              <a:t>&amp; Pharmacovigilance</a:t>
            </a:r>
          </a:p>
        </p:txBody>
      </p:sp>
      <p:sp>
        <p:nvSpPr>
          <p:cNvPr id="20" name="ZoneTexte 67">
            <a:extLst>
              <a:ext uri="{FF2B5EF4-FFF2-40B4-BE49-F238E27FC236}">
                <a16:creationId xmlns:a16="http://schemas.microsoft.com/office/drawing/2014/main" id="{424E4732-75E5-A8FF-FF87-5A656BF20714}"/>
              </a:ext>
            </a:extLst>
          </p:cNvPr>
          <p:cNvSpPr txBox="1"/>
          <p:nvPr/>
        </p:nvSpPr>
        <p:spPr>
          <a:xfrm>
            <a:off x="4391324" y="901440"/>
            <a:ext cx="4098241" cy="461665"/>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C2D91"/>
                </a:solidFill>
                <a:effectLst/>
                <a:uLnTx/>
                <a:uFillTx/>
                <a:latin typeface="Segoe UI" pitchFamily="34" charset="0"/>
                <a:ea typeface="Segoe UI" pitchFamily="34" charset="0"/>
                <a:cs typeface="Segoe UI" pitchFamily="34" charset="0"/>
              </a:rPr>
              <a:t>MANUFACTURING AND DISTRIBUTION</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ZoneTexte 68">
            <a:extLst>
              <a:ext uri="{FF2B5EF4-FFF2-40B4-BE49-F238E27FC236}">
                <a16:creationId xmlns:a16="http://schemas.microsoft.com/office/drawing/2014/main" id="{9A76960F-A655-8C5B-E83C-73DB93FCAC20}"/>
              </a:ext>
            </a:extLst>
          </p:cNvPr>
          <p:cNvSpPr txBox="1"/>
          <p:nvPr/>
        </p:nvSpPr>
        <p:spPr>
          <a:xfrm>
            <a:off x="8354906" y="901440"/>
            <a:ext cx="3837094" cy="461665"/>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solidFill>
                <a:effectLst/>
                <a:uLnTx/>
                <a:uFillTx/>
                <a:latin typeface="Segoe UI" pitchFamily="34" charset="0"/>
                <a:ea typeface="+mn-ea"/>
                <a:cs typeface="Segoe UI" pitchFamily="34" charset="0"/>
              </a:rPr>
              <a:t>SALES &amp; MARKETING</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1A1A1A"/>
              </a:solidFill>
              <a:effectLst/>
              <a:uLnTx/>
              <a:uFillTx/>
              <a:latin typeface="Segoe UI"/>
              <a:ea typeface="+mn-ea"/>
              <a:cs typeface="+mn-cs"/>
            </a:endParaRPr>
          </a:p>
        </p:txBody>
      </p:sp>
      <p:sp>
        <p:nvSpPr>
          <p:cNvPr id="24" name="ZoneTexte 1172">
            <a:extLst>
              <a:ext uri="{FF2B5EF4-FFF2-40B4-BE49-F238E27FC236}">
                <a16:creationId xmlns:a16="http://schemas.microsoft.com/office/drawing/2014/main" id="{85B6F7A9-0022-6BE8-4A22-C0AC63691E52}"/>
              </a:ext>
            </a:extLst>
          </p:cNvPr>
          <p:cNvSpPr txBox="1"/>
          <p:nvPr/>
        </p:nvSpPr>
        <p:spPr>
          <a:xfrm>
            <a:off x="225725" y="901440"/>
            <a:ext cx="383709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B4009E"/>
                </a:solidFill>
                <a:effectLst/>
                <a:uLnTx/>
                <a:uFillTx/>
                <a:latin typeface="Segoe UI"/>
                <a:ea typeface="+mn-ea"/>
                <a:cs typeface="+mn-cs"/>
              </a:rPr>
              <a:t>DRUG DISCOVERY AND DEVELOPMENT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0" cap="none" spc="0" normalizeH="0" baseline="0" noProof="0">
              <a:ln>
                <a:noFill/>
              </a:ln>
              <a:solidFill>
                <a:srgbClr val="FFFFFF">
                  <a:lumMod val="50000"/>
                </a:srgbClr>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76D34433-2928-F963-2A04-DDC3CC6B9BB4}"/>
              </a:ext>
            </a:extLst>
          </p:cNvPr>
          <p:cNvSpPr txBox="1"/>
          <p:nvPr/>
        </p:nvSpPr>
        <p:spPr>
          <a:xfrm>
            <a:off x="225725" y="1628988"/>
            <a:ext cx="4085189" cy="51090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LabOps</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are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fully</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automated</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From</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configuration /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experimental</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settings to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deployment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on the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analysis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line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The exhaustive configuration of an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experiment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saved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in a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secured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database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track</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every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experiences</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You can « fork »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experiences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i.e.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retry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the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step</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before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failed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Outcomes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of the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experiences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(data) are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exhaustively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collected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and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secured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along</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with</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all the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experience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metadata</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Clinical</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trials are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virtualized</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Software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DefinedMulticentric</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clinical</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trial IT can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deployed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pressing one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button</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Patient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recruitement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augmented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with</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teleconsultation</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leveraging social networks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Clinical</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data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enriched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with</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RWE and IOT/</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wearable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devices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and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collected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securely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with</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all the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required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metadata</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There’s</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 continuum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between</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Lab</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MVP and production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The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modular</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factory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built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as an extension of the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lab</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Taking</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benefit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of all the data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collected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during</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the R&amp;D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with</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complete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lineage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of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different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experiences</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Transitioning</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biologics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with</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smaller</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production line leveraging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scaling</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out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rather</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than</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scaling</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-up</a:t>
            </a:r>
          </a:p>
        </p:txBody>
      </p:sp>
      <p:sp>
        <p:nvSpPr>
          <p:cNvPr id="28" name="TextBox 27">
            <a:extLst>
              <a:ext uri="{FF2B5EF4-FFF2-40B4-BE49-F238E27FC236}">
                <a16:creationId xmlns:a16="http://schemas.microsoft.com/office/drawing/2014/main" id="{B6FA9274-7F51-795E-AD9B-35494B8A9520}"/>
              </a:ext>
            </a:extLst>
          </p:cNvPr>
          <p:cNvSpPr txBox="1"/>
          <p:nvPr/>
        </p:nvSpPr>
        <p:spPr>
          <a:xfrm>
            <a:off x="4552162" y="1628988"/>
            <a:ext cx="4085189" cy="529375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Software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Defined</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GxP</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GxP</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compliance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processes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are software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defined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and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track</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all the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necessary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data for audit in a log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analytics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workspace</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New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manufacturing</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parameters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can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pass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the production line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directly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from</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the «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pre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production line » in the R&amp;D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lab</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Modular</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factories</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cloud+edge</a:t>
            </a:r>
            <a:endPar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You can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deploy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modular</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production line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with</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one click (local IT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deployed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the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edge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from</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the cloud)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You can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relocate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plants on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your</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local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geographies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rent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additional</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production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capabilities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with</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guaranteed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production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quality</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You can capture all the data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from</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the production line and manage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from</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 central control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tower</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Leverage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AI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algorithms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listen</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the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the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data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stream</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and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optimize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manufacturing</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operations</a:t>
            </a: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Extend</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your</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control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downstream</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your</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suppliers</a:t>
            </a:r>
            <a:endPar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Cloud +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edge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integration</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could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extend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your</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control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tower</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capabilities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your</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tier 1 supplier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renting</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additional</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production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capabilities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Quality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management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is</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automated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end to end and can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be</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securely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shared</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regulation</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institution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And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you</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can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detect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defect</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2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early</a:t>
            </a:r>
            <a:r>
              <a:rPr kumimoji="0" lang="fr-FR"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in the production process</a:t>
            </a:r>
          </a:p>
        </p:txBody>
      </p:sp>
      <p:sp>
        <p:nvSpPr>
          <p:cNvPr id="32" name="TextBox 31">
            <a:extLst>
              <a:ext uri="{FF2B5EF4-FFF2-40B4-BE49-F238E27FC236}">
                <a16:creationId xmlns:a16="http://schemas.microsoft.com/office/drawing/2014/main" id="{B548790A-757A-171B-F76C-24D5394DB5F3}"/>
              </a:ext>
            </a:extLst>
          </p:cNvPr>
          <p:cNvSpPr txBox="1"/>
          <p:nvPr/>
        </p:nvSpPr>
        <p:spPr>
          <a:xfrm>
            <a:off x="8796864" y="1773471"/>
            <a:ext cx="3339436" cy="495520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Industrial</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Metaverse</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continuum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from</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lab</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manufacturing</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market</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1"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access</a:t>
            </a:r>
            <a:r>
              <a:rPr kumimoji="0" lang="fr-FR"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enables…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One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drug</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candidate can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reassessed</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with</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new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parameters</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and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targetting</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 new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physiopathological</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target</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derisk</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the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drug</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discovery</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and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clinical</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qualification)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Clinical</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trials for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clinical</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validation can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be</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deployed</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less</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costs</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and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meta-cohorts</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can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be</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built</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out of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previous</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trials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thanks</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the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systemic</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tracking</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of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metadata</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clinical</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Plants can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be</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 micro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managed</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from</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 central point,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reconfiguring</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the production line in minutes and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orchestrated</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with</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the inventories of API …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while</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guaranteeing</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improving</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the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quality</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end to end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with</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extended</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supply</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chain</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integration</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down to the MES/SCADA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systems</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whether</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you</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own</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or </a:t>
            </a:r>
            <a:r>
              <a:rPr kumimoji="0" lang="fr-FR"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rent</a:t>
            </a:r>
            <a:r>
              <a:rPr kumimoji="0" lang="fr-FR"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the production line.</a:t>
            </a:r>
          </a:p>
        </p:txBody>
      </p:sp>
      <p:sp>
        <p:nvSpPr>
          <p:cNvPr id="33" name="Isosceles Triangle 32">
            <a:extLst>
              <a:ext uri="{FF2B5EF4-FFF2-40B4-BE49-F238E27FC236}">
                <a16:creationId xmlns:a16="http://schemas.microsoft.com/office/drawing/2014/main" id="{A0EE772C-6F03-21DE-B4BC-6F87DB72B1A7}"/>
              </a:ext>
            </a:extLst>
          </p:cNvPr>
          <p:cNvSpPr/>
          <p:nvPr/>
        </p:nvSpPr>
        <p:spPr bwMode="auto">
          <a:xfrm rot="5400000">
            <a:off x="8013417" y="4247862"/>
            <a:ext cx="1507908" cy="222456"/>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0683443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81D0743-4CDD-7E1A-997D-35C52CF1F1FE}"/>
              </a:ext>
            </a:extLst>
          </p:cNvPr>
          <p:cNvPicPr>
            <a:picLocks noChangeAspect="1"/>
          </p:cNvPicPr>
          <p:nvPr/>
        </p:nvPicPr>
        <p:blipFill>
          <a:blip r:embed="rId2"/>
          <a:stretch>
            <a:fillRect/>
          </a:stretch>
        </p:blipFill>
        <p:spPr>
          <a:xfrm>
            <a:off x="4302291" y="0"/>
            <a:ext cx="3338490" cy="610436"/>
          </a:xfrm>
          <a:prstGeom prst="rect">
            <a:avLst/>
          </a:prstGeom>
        </p:spPr>
      </p:pic>
      <p:pic>
        <p:nvPicPr>
          <p:cNvPr id="7" name="Image 6">
            <a:extLst>
              <a:ext uri="{FF2B5EF4-FFF2-40B4-BE49-F238E27FC236}">
                <a16:creationId xmlns:a16="http://schemas.microsoft.com/office/drawing/2014/main" id="{5006DCA8-C4E6-7936-286D-66A912AE6B65}"/>
              </a:ext>
            </a:extLst>
          </p:cNvPr>
          <p:cNvPicPr>
            <a:picLocks noChangeAspect="1"/>
          </p:cNvPicPr>
          <p:nvPr/>
        </p:nvPicPr>
        <p:blipFill>
          <a:blip r:embed="rId3"/>
          <a:stretch>
            <a:fillRect/>
          </a:stretch>
        </p:blipFill>
        <p:spPr>
          <a:xfrm>
            <a:off x="157362" y="839143"/>
            <a:ext cx="3742693" cy="2000340"/>
          </a:xfrm>
          <a:prstGeom prst="rect">
            <a:avLst/>
          </a:prstGeom>
        </p:spPr>
      </p:pic>
      <p:pic>
        <p:nvPicPr>
          <p:cNvPr id="9" name="Image 8">
            <a:extLst>
              <a:ext uri="{FF2B5EF4-FFF2-40B4-BE49-F238E27FC236}">
                <a16:creationId xmlns:a16="http://schemas.microsoft.com/office/drawing/2014/main" id="{F44A24C4-8922-FBF8-301E-E8836113A947}"/>
              </a:ext>
            </a:extLst>
          </p:cNvPr>
          <p:cNvPicPr>
            <a:picLocks noChangeAspect="1"/>
          </p:cNvPicPr>
          <p:nvPr/>
        </p:nvPicPr>
        <p:blipFill>
          <a:blip r:embed="rId4"/>
          <a:stretch>
            <a:fillRect/>
          </a:stretch>
        </p:blipFill>
        <p:spPr>
          <a:xfrm>
            <a:off x="4252877" y="823625"/>
            <a:ext cx="3387904" cy="2011916"/>
          </a:xfrm>
          <a:prstGeom prst="rect">
            <a:avLst/>
          </a:prstGeom>
        </p:spPr>
      </p:pic>
      <p:pic>
        <p:nvPicPr>
          <p:cNvPr id="11" name="Image 10">
            <a:extLst>
              <a:ext uri="{FF2B5EF4-FFF2-40B4-BE49-F238E27FC236}">
                <a16:creationId xmlns:a16="http://schemas.microsoft.com/office/drawing/2014/main" id="{DBCC3EE7-B097-BF8C-1D46-F276AECCB4A2}"/>
              </a:ext>
            </a:extLst>
          </p:cNvPr>
          <p:cNvPicPr>
            <a:picLocks noChangeAspect="1"/>
          </p:cNvPicPr>
          <p:nvPr/>
        </p:nvPicPr>
        <p:blipFill>
          <a:blip r:embed="rId5"/>
          <a:stretch>
            <a:fillRect/>
          </a:stretch>
        </p:blipFill>
        <p:spPr>
          <a:xfrm>
            <a:off x="8114365" y="839141"/>
            <a:ext cx="3952738" cy="2027433"/>
          </a:xfrm>
          <a:prstGeom prst="rect">
            <a:avLst/>
          </a:prstGeom>
        </p:spPr>
      </p:pic>
      <p:pic>
        <p:nvPicPr>
          <p:cNvPr id="13" name="Image 12">
            <a:extLst>
              <a:ext uri="{FF2B5EF4-FFF2-40B4-BE49-F238E27FC236}">
                <a16:creationId xmlns:a16="http://schemas.microsoft.com/office/drawing/2014/main" id="{6A1CA8D3-56BD-CC3D-7EA7-B31ACDDAFEDE}"/>
              </a:ext>
            </a:extLst>
          </p:cNvPr>
          <p:cNvPicPr>
            <a:picLocks noChangeAspect="1"/>
          </p:cNvPicPr>
          <p:nvPr/>
        </p:nvPicPr>
        <p:blipFill>
          <a:blip r:embed="rId6"/>
          <a:stretch>
            <a:fillRect/>
          </a:stretch>
        </p:blipFill>
        <p:spPr>
          <a:xfrm>
            <a:off x="0" y="3048730"/>
            <a:ext cx="7649986" cy="1731088"/>
          </a:xfrm>
          <a:prstGeom prst="rect">
            <a:avLst/>
          </a:prstGeom>
        </p:spPr>
      </p:pic>
      <p:pic>
        <p:nvPicPr>
          <p:cNvPr id="15" name="Image 14">
            <a:extLst>
              <a:ext uri="{FF2B5EF4-FFF2-40B4-BE49-F238E27FC236}">
                <a16:creationId xmlns:a16="http://schemas.microsoft.com/office/drawing/2014/main" id="{311F3004-F8BB-7A27-D5A5-C39CA1C3B1B1}"/>
              </a:ext>
            </a:extLst>
          </p:cNvPr>
          <p:cNvPicPr>
            <a:picLocks noChangeAspect="1"/>
          </p:cNvPicPr>
          <p:nvPr/>
        </p:nvPicPr>
        <p:blipFill>
          <a:blip r:embed="rId7"/>
          <a:stretch>
            <a:fillRect/>
          </a:stretch>
        </p:blipFill>
        <p:spPr>
          <a:xfrm>
            <a:off x="0" y="4793370"/>
            <a:ext cx="7640782" cy="2064630"/>
          </a:xfrm>
          <a:prstGeom prst="rect">
            <a:avLst/>
          </a:prstGeom>
        </p:spPr>
      </p:pic>
      <p:pic>
        <p:nvPicPr>
          <p:cNvPr id="17" name="Image 16">
            <a:extLst>
              <a:ext uri="{FF2B5EF4-FFF2-40B4-BE49-F238E27FC236}">
                <a16:creationId xmlns:a16="http://schemas.microsoft.com/office/drawing/2014/main" id="{B9693BEF-5C3B-C5B2-F339-9524ED564BCE}"/>
              </a:ext>
            </a:extLst>
          </p:cNvPr>
          <p:cNvPicPr>
            <a:picLocks noChangeAspect="1"/>
          </p:cNvPicPr>
          <p:nvPr/>
        </p:nvPicPr>
        <p:blipFill>
          <a:blip r:embed="rId8"/>
          <a:stretch>
            <a:fillRect/>
          </a:stretch>
        </p:blipFill>
        <p:spPr>
          <a:xfrm>
            <a:off x="8076604" y="3048729"/>
            <a:ext cx="3952738" cy="1651021"/>
          </a:xfrm>
          <a:prstGeom prst="rect">
            <a:avLst/>
          </a:prstGeom>
        </p:spPr>
      </p:pic>
      <p:pic>
        <p:nvPicPr>
          <p:cNvPr id="19" name="Image 18">
            <a:extLst>
              <a:ext uri="{FF2B5EF4-FFF2-40B4-BE49-F238E27FC236}">
                <a16:creationId xmlns:a16="http://schemas.microsoft.com/office/drawing/2014/main" id="{FF54834D-482F-E8A0-7147-0A566A29D932}"/>
              </a:ext>
            </a:extLst>
          </p:cNvPr>
          <p:cNvPicPr>
            <a:picLocks noChangeAspect="1"/>
          </p:cNvPicPr>
          <p:nvPr/>
        </p:nvPicPr>
        <p:blipFill>
          <a:blip r:embed="rId9"/>
          <a:stretch>
            <a:fillRect/>
          </a:stretch>
        </p:blipFill>
        <p:spPr>
          <a:xfrm>
            <a:off x="8076604" y="4793370"/>
            <a:ext cx="3990499" cy="2064630"/>
          </a:xfrm>
          <a:prstGeom prst="rect">
            <a:avLst/>
          </a:prstGeom>
        </p:spPr>
      </p:pic>
    </p:spTree>
    <p:extLst>
      <p:ext uri="{BB962C8B-B14F-4D97-AF65-F5344CB8AC3E}">
        <p14:creationId xmlns:p14="http://schemas.microsoft.com/office/powerpoint/2010/main" val="20828351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2BB999E-EFAF-8117-3829-5055111AB59E}"/>
              </a:ext>
            </a:extLst>
          </p:cNvPr>
          <p:cNvPicPr>
            <a:picLocks noChangeAspect="1"/>
          </p:cNvPicPr>
          <p:nvPr/>
        </p:nvPicPr>
        <p:blipFill>
          <a:blip r:embed="rId2"/>
          <a:stretch>
            <a:fillRect/>
          </a:stretch>
        </p:blipFill>
        <p:spPr>
          <a:xfrm>
            <a:off x="0" y="69273"/>
            <a:ext cx="7234489" cy="6858000"/>
          </a:xfrm>
          <a:prstGeom prst="rect">
            <a:avLst/>
          </a:prstGeom>
        </p:spPr>
      </p:pic>
      <p:pic>
        <p:nvPicPr>
          <p:cNvPr id="9" name="Image 8">
            <a:extLst>
              <a:ext uri="{FF2B5EF4-FFF2-40B4-BE49-F238E27FC236}">
                <a16:creationId xmlns:a16="http://schemas.microsoft.com/office/drawing/2014/main" id="{CE3BA01E-D68A-92F0-3786-86305CE62A49}"/>
              </a:ext>
            </a:extLst>
          </p:cNvPr>
          <p:cNvPicPr>
            <a:picLocks noChangeAspect="1"/>
          </p:cNvPicPr>
          <p:nvPr/>
        </p:nvPicPr>
        <p:blipFill>
          <a:blip r:embed="rId3"/>
          <a:stretch>
            <a:fillRect/>
          </a:stretch>
        </p:blipFill>
        <p:spPr>
          <a:xfrm>
            <a:off x="7394071" y="69273"/>
            <a:ext cx="4460635" cy="3359958"/>
          </a:xfrm>
          <a:prstGeom prst="rect">
            <a:avLst/>
          </a:prstGeom>
        </p:spPr>
      </p:pic>
      <p:pic>
        <p:nvPicPr>
          <p:cNvPr id="11" name="Image 10">
            <a:extLst>
              <a:ext uri="{FF2B5EF4-FFF2-40B4-BE49-F238E27FC236}">
                <a16:creationId xmlns:a16="http://schemas.microsoft.com/office/drawing/2014/main" id="{58CC7608-E532-B824-A248-E779E1C72AED}"/>
              </a:ext>
            </a:extLst>
          </p:cNvPr>
          <p:cNvPicPr>
            <a:picLocks noChangeAspect="1"/>
          </p:cNvPicPr>
          <p:nvPr/>
        </p:nvPicPr>
        <p:blipFill>
          <a:blip r:embed="rId4"/>
          <a:stretch>
            <a:fillRect/>
          </a:stretch>
        </p:blipFill>
        <p:spPr>
          <a:xfrm>
            <a:off x="7394072" y="3498042"/>
            <a:ext cx="4460635" cy="3359958"/>
          </a:xfrm>
          <a:prstGeom prst="rect">
            <a:avLst/>
          </a:prstGeom>
        </p:spPr>
      </p:pic>
    </p:spTree>
    <p:extLst>
      <p:ext uri="{BB962C8B-B14F-4D97-AF65-F5344CB8AC3E}">
        <p14:creationId xmlns:p14="http://schemas.microsoft.com/office/powerpoint/2010/main" val="14032771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4B720D3-36AE-FF96-EC2B-814ED638ABB3}"/>
              </a:ext>
            </a:extLst>
          </p:cNvPr>
          <p:cNvPicPr>
            <a:picLocks noChangeAspect="1"/>
          </p:cNvPicPr>
          <p:nvPr/>
        </p:nvPicPr>
        <p:blipFill>
          <a:blip r:embed="rId2"/>
          <a:stretch>
            <a:fillRect/>
          </a:stretch>
        </p:blipFill>
        <p:spPr>
          <a:xfrm>
            <a:off x="129526" y="705763"/>
            <a:ext cx="5800219" cy="2815027"/>
          </a:xfrm>
          <a:prstGeom prst="rect">
            <a:avLst/>
          </a:prstGeom>
        </p:spPr>
      </p:pic>
      <p:pic>
        <p:nvPicPr>
          <p:cNvPr id="7" name="Image 6">
            <a:extLst>
              <a:ext uri="{FF2B5EF4-FFF2-40B4-BE49-F238E27FC236}">
                <a16:creationId xmlns:a16="http://schemas.microsoft.com/office/drawing/2014/main" id="{26A7D77C-6FC6-A03A-DC86-A32D5B2DAD42}"/>
              </a:ext>
            </a:extLst>
          </p:cNvPr>
          <p:cNvPicPr>
            <a:picLocks noChangeAspect="1"/>
          </p:cNvPicPr>
          <p:nvPr/>
        </p:nvPicPr>
        <p:blipFill>
          <a:blip r:embed="rId3"/>
          <a:stretch>
            <a:fillRect/>
          </a:stretch>
        </p:blipFill>
        <p:spPr>
          <a:xfrm>
            <a:off x="4046895" y="0"/>
            <a:ext cx="4217342" cy="615670"/>
          </a:xfrm>
          <a:prstGeom prst="rect">
            <a:avLst/>
          </a:prstGeom>
        </p:spPr>
      </p:pic>
      <p:pic>
        <p:nvPicPr>
          <p:cNvPr id="9" name="Image 8">
            <a:extLst>
              <a:ext uri="{FF2B5EF4-FFF2-40B4-BE49-F238E27FC236}">
                <a16:creationId xmlns:a16="http://schemas.microsoft.com/office/drawing/2014/main" id="{A8F5D7CD-A82B-F600-71F5-31EA42970CC7}"/>
              </a:ext>
            </a:extLst>
          </p:cNvPr>
          <p:cNvPicPr>
            <a:picLocks noChangeAspect="1"/>
          </p:cNvPicPr>
          <p:nvPr/>
        </p:nvPicPr>
        <p:blipFill>
          <a:blip r:embed="rId4"/>
          <a:stretch>
            <a:fillRect/>
          </a:stretch>
        </p:blipFill>
        <p:spPr>
          <a:xfrm>
            <a:off x="4709058" y="705763"/>
            <a:ext cx="7353415" cy="2815027"/>
          </a:xfrm>
          <a:prstGeom prst="rect">
            <a:avLst/>
          </a:prstGeom>
        </p:spPr>
      </p:pic>
      <p:pic>
        <p:nvPicPr>
          <p:cNvPr id="11" name="Image 10">
            <a:extLst>
              <a:ext uri="{FF2B5EF4-FFF2-40B4-BE49-F238E27FC236}">
                <a16:creationId xmlns:a16="http://schemas.microsoft.com/office/drawing/2014/main" id="{DCFA8ECC-D617-AB94-7A24-6DB161FABF19}"/>
              </a:ext>
            </a:extLst>
          </p:cNvPr>
          <p:cNvPicPr>
            <a:picLocks noChangeAspect="1"/>
          </p:cNvPicPr>
          <p:nvPr/>
        </p:nvPicPr>
        <p:blipFill>
          <a:blip r:embed="rId5"/>
          <a:stretch>
            <a:fillRect/>
          </a:stretch>
        </p:blipFill>
        <p:spPr>
          <a:xfrm>
            <a:off x="129526" y="3550235"/>
            <a:ext cx="2772162" cy="295316"/>
          </a:xfrm>
          <a:prstGeom prst="rect">
            <a:avLst/>
          </a:prstGeom>
        </p:spPr>
      </p:pic>
      <p:pic>
        <p:nvPicPr>
          <p:cNvPr id="13" name="Image 12">
            <a:extLst>
              <a:ext uri="{FF2B5EF4-FFF2-40B4-BE49-F238E27FC236}">
                <a16:creationId xmlns:a16="http://schemas.microsoft.com/office/drawing/2014/main" id="{FAE91F73-83AB-2136-6396-05896848F2FD}"/>
              </a:ext>
            </a:extLst>
          </p:cNvPr>
          <p:cNvPicPr>
            <a:picLocks noChangeAspect="1"/>
          </p:cNvPicPr>
          <p:nvPr/>
        </p:nvPicPr>
        <p:blipFill>
          <a:blip r:embed="rId6"/>
          <a:stretch>
            <a:fillRect/>
          </a:stretch>
        </p:blipFill>
        <p:spPr>
          <a:xfrm>
            <a:off x="121111" y="3889442"/>
            <a:ext cx="2813299" cy="1044111"/>
          </a:xfrm>
          <a:prstGeom prst="rect">
            <a:avLst/>
          </a:prstGeom>
        </p:spPr>
      </p:pic>
      <p:pic>
        <p:nvPicPr>
          <p:cNvPr id="15" name="Image 14">
            <a:extLst>
              <a:ext uri="{FF2B5EF4-FFF2-40B4-BE49-F238E27FC236}">
                <a16:creationId xmlns:a16="http://schemas.microsoft.com/office/drawing/2014/main" id="{7C850BBC-D8E4-66A5-B1AD-75EA895A7B9B}"/>
              </a:ext>
            </a:extLst>
          </p:cNvPr>
          <p:cNvPicPr>
            <a:picLocks noChangeAspect="1"/>
          </p:cNvPicPr>
          <p:nvPr/>
        </p:nvPicPr>
        <p:blipFill>
          <a:blip r:embed="rId7"/>
          <a:stretch>
            <a:fillRect/>
          </a:stretch>
        </p:blipFill>
        <p:spPr>
          <a:xfrm>
            <a:off x="3025428" y="3889594"/>
            <a:ext cx="2813299" cy="1043959"/>
          </a:xfrm>
          <a:prstGeom prst="rect">
            <a:avLst/>
          </a:prstGeom>
        </p:spPr>
      </p:pic>
      <p:pic>
        <p:nvPicPr>
          <p:cNvPr id="17" name="Image 16">
            <a:extLst>
              <a:ext uri="{FF2B5EF4-FFF2-40B4-BE49-F238E27FC236}">
                <a16:creationId xmlns:a16="http://schemas.microsoft.com/office/drawing/2014/main" id="{AC9F2B01-F9E2-650C-6034-FA38AE333438}"/>
              </a:ext>
            </a:extLst>
          </p:cNvPr>
          <p:cNvPicPr>
            <a:picLocks noChangeAspect="1"/>
          </p:cNvPicPr>
          <p:nvPr/>
        </p:nvPicPr>
        <p:blipFill>
          <a:blip r:embed="rId8"/>
          <a:stretch>
            <a:fillRect/>
          </a:stretch>
        </p:blipFill>
        <p:spPr>
          <a:xfrm>
            <a:off x="5929745" y="3889442"/>
            <a:ext cx="2853644" cy="1036791"/>
          </a:xfrm>
          <a:prstGeom prst="rect">
            <a:avLst/>
          </a:prstGeom>
        </p:spPr>
      </p:pic>
      <p:pic>
        <p:nvPicPr>
          <p:cNvPr id="19" name="Image 18">
            <a:extLst>
              <a:ext uri="{FF2B5EF4-FFF2-40B4-BE49-F238E27FC236}">
                <a16:creationId xmlns:a16="http://schemas.microsoft.com/office/drawing/2014/main" id="{A49D10C4-6168-E37B-04EF-C8E5DC96E64F}"/>
              </a:ext>
            </a:extLst>
          </p:cNvPr>
          <p:cNvPicPr>
            <a:picLocks noChangeAspect="1"/>
          </p:cNvPicPr>
          <p:nvPr/>
        </p:nvPicPr>
        <p:blipFill>
          <a:blip r:embed="rId9"/>
          <a:stretch>
            <a:fillRect/>
          </a:stretch>
        </p:blipFill>
        <p:spPr>
          <a:xfrm>
            <a:off x="8940562" y="3845552"/>
            <a:ext cx="3007697" cy="1088002"/>
          </a:xfrm>
          <a:prstGeom prst="rect">
            <a:avLst/>
          </a:prstGeom>
        </p:spPr>
      </p:pic>
      <p:pic>
        <p:nvPicPr>
          <p:cNvPr id="21" name="Image 20">
            <a:extLst>
              <a:ext uri="{FF2B5EF4-FFF2-40B4-BE49-F238E27FC236}">
                <a16:creationId xmlns:a16="http://schemas.microsoft.com/office/drawing/2014/main" id="{4F2584EC-D529-931B-521C-04C15CE4A155}"/>
              </a:ext>
            </a:extLst>
          </p:cNvPr>
          <p:cNvPicPr>
            <a:picLocks noChangeAspect="1"/>
          </p:cNvPicPr>
          <p:nvPr/>
        </p:nvPicPr>
        <p:blipFill>
          <a:blip r:embed="rId10"/>
          <a:stretch>
            <a:fillRect/>
          </a:stretch>
        </p:blipFill>
        <p:spPr>
          <a:xfrm>
            <a:off x="52488" y="5258316"/>
            <a:ext cx="10964805" cy="981212"/>
          </a:xfrm>
          <a:prstGeom prst="rect">
            <a:avLst/>
          </a:prstGeom>
        </p:spPr>
      </p:pic>
    </p:spTree>
    <p:extLst>
      <p:ext uri="{BB962C8B-B14F-4D97-AF65-F5344CB8AC3E}">
        <p14:creationId xmlns:p14="http://schemas.microsoft.com/office/powerpoint/2010/main" val="2988709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62D1588-8948-EDA6-2A10-E0752F153243}"/>
              </a:ext>
            </a:extLst>
          </p:cNvPr>
          <p:cNvPicPr>
            <a:picLocks noChangeAspect="1"/>
          </p:cNvPicPr>
          <p:nvPr/>
        </p:nvPicPr>
        <p:blipFill>
          <a:blip r:embed="rId2"/>
          <a:stretch>
            <a:fillRect/>
          </a:stretch>
        </p:blipFill>
        <p:spPr>
          <a:xfrm>
            <a:off x="489585" y="0"/>
            <a:ext cx="11212829" cy="6858000"/>
          </a:xfrm>
          <a:prstGeom prst="rect">
            <a:avLst/>
          </a:prstGeom>
        </p:spPr>
      </p:pic>
    </p:spTree>
    <p:extLst>
      <p:ext uri="{BB962C8B-B14F-4D97-AF65-F5344CB8AC3E}">
        <p14:creationId xmlns:p14="http://schemas.microsoft.com/office/powerpoint/2010/main" val="4122340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54A69FF-F141-C8C8-21B1-E1A7EADA6FC9}"/>
              </a:ext>
            </a:extLst>
          </p:cNvPr>
          <p:cNvPicPr>
            <a:picLocks noChangeAspect="1"/>
          </p:cNvPicPr>
          <p:nvPr/>
        </p:nvPicPr>
        <p:blipFill>
          <a:blip r:embed="rId2"/>
          <a:stretch>
            <a:fillRect/>
          </a:stretch>
        </p:blipFill>
        <p:spPr>
          <a:xfrm>
            <a:off x="1224792" y="0"/>
            <a:ext cx="9742416" cy="6858000"/>
          </a:xfrm>
          <a:prstGeom prst="rect">
            <a:avLst/>
          </a:prstGeom>
        </p:spPr>
      </p:pic>
    </p:spTree>
    <p:extLst>
      <p:ext uri="{BB962C8B-B14F-4D97-AF65-F5344CB8AC3E}">
        <p14:creationId xmlns:p14="http://schemas.microsoft.com/office/powerpoint/2010/main" val="21431447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4565DA0-640C-C19A-2C19-23D8523EA288}"/>
              </a:ext>
            </a:extLst>
          </p:cNvPr>
          <p:cNvPicPr>
            <a:picLocks noChangeAspect="1"/>
          </p:cNvPicPr>
          <p:nvPr/>
        </p:nvPicPr>
        <p:blipFill>
          <a:blip r:embed="rId2"/>
          <a:stretch>
            <a:fillRect/>
          </a:stretch>
        </p:blipFill>
        <p:spPr>
          <a:xfrm>
            <a:off x="1653616" y="654627"/>
            <a:ext cx="9561086" cy="5548745"/>
          </a:xfrm>
          <a:prstGeom prst="rect">
            <a:avLst/>
          </a:prstGeom>
        </p:spPr>
      </p:pic>
    </p:spTree>
    <p:extLst>
      <p:ext uri="{BB962C8B-B14F-4D97-AF65-F5344CB8AC3E}">
        <p14:creationId xmlns:p14="http://schemas.microsoft.com/office/powerpoint/2010/main" val="3716137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2956413-6F64-908C-7923-FA01C6678A92}"/>
              </a:ext>
            </a:extLst>
          </p:cNvPr>
          <p:cNvPicPr>
            <a:picLocks noChangeAspect="1"/>
          </p:cNvPicPr>
          <p:nvPr/>
        </p:nvPicPr>
        <p:blipFill>
          <a:blip r:embed="rId2"/>
          <a:stretch>
            <a:fillRect/>
          </a:stretch>
        </p:blipFill>
        <p:spPr>
          <a:xfrm>
            <a:off x="446900" y="176013"/>
            <a:ext cx="11107700" cy="2848373"/>
          </a:xfrm>
          <a:prstGeom prst="rect">
            <a:avLst/>
          </a:prstGeom>
        </p:spPr>
      </p:pic>
      <p:sp>
        <p:nvSpPr>
          <p:cNvPr id="8" name="ZoneTexte 7">
            <a:extLst>
              <a:ext uri="{FF2B5EF4-FFF2-40B4-BE49-F238E27FC236}">
                <a16:creationId xmlns:a16="http://schemas.microsoft.com/office/drawing/2014/main" id="{241E659B-A873-D0FF-83C8-3E1FABE122F8}"/>
              </a:ext>
            </a:extLst>
          </p:cNvPr>
          <p:cNvSpPr txBox="1"/>
          <p:nvPr/>
        </p:nvSpPr>
        <p:spPr>
          <a:xfrm>
            <a:off x="456426" y="5233788"/>
            <a:ext cx="11107700" cy="1384995"/>
          </a:xfrm>
          <a:prstGeom prst="rect">
            <a:avLst/>
          </a:prstGeom>
          <a:noFill/>
        </p:spPr>
        <p:txBody>
          <a:bodyPr wrap="square" rtlCol="0">
            <a:spAutoFit/>
          </a:bodyPr>
          <a:lstStyle/>
          <a:p>
            <a:r>
              <a:rPr lang="fr-FR" sz="2400" b="1" dirty="0"/>
              <a:t>U</a:t>
            </a:r>
            <a:r>
              <a:rPr lang="fr-FR" dirty="0"/>
              <a:t>rgence de </a:t>
            </a:r>
            <a:r>
              <a:rPr lang="fr-FR" sz="2400" b="1" dirty="0"/>
              <a:t>S</a:t>
            </a:r>
            <a:r>
              <a:rPr lang="fr-FR" dirty="0"/>
              <a:t>anté </a:t>
            </a:r>
            <a:r>
              <a:rPr lang="fr-FR" sz="2400" b="1" dirty="0"/>
              <a:t>P</a:t>
            </a:r>
            <a:r>
              <a:rPr lang="fr-FR" dirty="0"/>
              <a:t>ublique de </a:t>
            </a:r>
            <a:r>
              <a:rPr lang="fr-FR" sz="2400" b="1" dirty="0"/>
              <a:t>P</a:t>
            </a:r>
            <a:r>
              <a:rPr lang="fr-FR" dirty="0"/>
              <a:t>ortée </a:t>
            </a:r>
            <a:r>
              <a:rPr lang="fr-FR" sz="2400" b="1" dirty="0"/>
              <a:t>I</a:t>
            </a:r>
            <a:r>
              <a:rPr lang="fr-FR" dirty="0"/>
              <a:t>nternationale déclarée 30 jours après les premiers cas :</a:t>
            </a:r>
          </a:p>
          <a:p>
            <a:r>
              <a:rPr lang="fr-FR" dirty="0"/>
              <a:t>« </a:t>
            </a:r>
            <a:r>
              <a:rPr lang="fr-FR" sz="2000" i="1" dirty="0"/>
              <a:t>U</a:t>
            </a:r>
            <a:r>
              <a:rPr lang="fr-FR" sz="2000" b="0" i="1" dirty="0">
                <a:solidFill>
                  <a:srgbClr val="1F1F1F"/>
                </a:solidFill>
                <a:effectLst/>
                <a:latin typeface="Google Sans"/>
              </a:rPr>
              <a:t>n événement extraordinaire dont il est déterminé qu'il constitue un risque pour la santé publique dans d'autres états en raison du risque de propagation internationale de maladies et qu'il peut requérir une action internationale coordonnée  </a:t>
            </a:r>
            <a:r>
              <a:rPr lang="fr-FR" b="0" i="0" dirty="0">
                <a:solidFill>
                  <a:srgbClr val="1F1F1F"/>
                </a:solidFill>
                <a:effectLst/>
                <a:latin typeface="Google Sans"/>
              </a:rPr>
              <a:t>»</a:t>
            </a:r>
            <a:endParaRPr lang="fr-FR" dirty="0"/>
          </a:p>
        </p:txBody>
      </p:sp>
      <p:sp>
        <p:nvSpPr>
          <p:cNvPr id="2" name="ZoneTexte 1">
            <a:extLst>
              <a:ext uri="{FF2B5EF4-FFF2-40B4-BE49-F238E27FC236}">
                <a16:creationId xmlns:a16="http://schemas.microsoft.com/office/drawing/2014/main" id="{878D971D-A05C-43BD-934A-CD49D6B6D7AF}"/>
              </a:ext>
            </a:extLst>
          </p:cNvPr>
          <p:cNvSpPr txBox="1"/>
          <p:nvPr/>
        </p:nvSpPr>
        <p:spPr>
          <a:xfrm>
            <a:off x="554804" y="3770347"/>
            <a:ext cx="10999796" cy="830997"/>
          </a:xfrm>
          <a:prstGeom prst="rect">
            <a:avLst/>
          </a:prstGeom>
          <a:noFill/>
        </p:spPr>
        <p:txBody>
          <a:bodyPr wrap="square" rtlCol="0">
            <a:spAutoFit/>
          </a:bodyPr>
          <a:lstStyle/>
          <a:p>
            <a:r>
              <a:rPr lang="fr-FR" sz="2400" dirty="0"/>
              <a:t>Discours du Directeur Général de l’Organisation Mondiale de la Santé en janvier 2020 : </a:t>
            </a:r>
            <a:r>
              <a:rPr lang="fr-FR" sz="2400" dirty="0">
                <a:hlinkClick r:id="rId3"/>
              </a:rPr>
              <a:t>LIEN</a:t>
            </a:r>
            <a:endParaRPr lang="fr-FR" sz="2400" dirty="0"/>
          </a:p>
        </p:txBody>
      </p:sp>
    </p:spTree>
    <p:extLst>
      <p:ext uri="{BB962C8B-B14F-4D97-AF65-F5344CB8AC3E}">
        <p14:creationId xmlns:p14="http://schemas.microsoft.com/office/powerpoint/2010/main" val="16034702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44B6E-5D3E-7947-32D7-865F89C9BB4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E9114A3-7194-E44A-BF57-3D3B48D8D42D}"/>
              </a:ext>
            </a:extLst>
          </p:cNvPr>
          <p:cNvSpPr/>
          <p:nvPr/>
        </p:nvSpPr>
        <p:spPr>
          <a:xfrm>
            <a:off x="0" y="-25361"/>
            <a:ext cx="12192000" cy="69734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ZoneTexte 6">
            <a:extLst>
              <a:ext uri="{FF2B5EF4-FFF2-40B4-BE49-F238E27FC236}">
                <a16:creationId xmlns:a16="http://schemas.microsoft.com/office/drawing/2014/main" id="{A01F56C8-1B63-AC44-C444-AE6DD899AB09}"/>
              </a:ext>
            </a:extLst>
          </p:cNvPr>
          <p:cNvSpPr txBox="1"/>
          <p:nvPr/>
        </p:nvSpPr>
        <p:spPr>
          <a:xfrm>
            <a:off x="5022709" y="25360"/>
            <a:ext cx="7113873"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C000"/>
                </a:solidFill>
                <a:effectLst/>
                <a:uLnTx/>
                <a:uFillTx/>
                <a:latin typeface="Technology" pitchFamily="2" charset="0"/>
              </a:rPr>
              <a:t>J301 à J</a:t>
            </a:r>
            <a:r>
              <a:rPr lang="fr-FR" sz="3600" noProof="0" dirty="0">
                <a:solidFill>
                  <a:srgbClr val="FFC000"/>
                </a:solidFill>
                <a:latin typeface="Technology" pitchFamily="2" charset="0"/>
              </a:rPr>
              <a:t>3</a:t>
            </a:r>
            <a:r>
              <a:rPr lang="fr-FR" sz="3600" dirty="0">
                <a:solidFill>
                  <a:srgbClr val="FFC000"/>
                </a:solidFill>
                <a:latin typeface="Technology" pitchFamily="2" charset="0"/>
              </a:rPr>
              <a:t>65</a:t>
            </a:r>
            <a:r>
              <a:rPr kumimoji="0" lang="fr-FR" sz="3600" b="0" i="0" u="none" strike="noStrike" kern="1200" cap="none" spc="0" normalizeH="0" baseline="0" noProof="0" dirty="0">
                <a:ln>
                  <a:noFill/>
                </a:ln>
                <a:solidFill>
                  <a:srgbClr val="FFC000"/>
                </a:solidFill>
                <a:effectLst/>
                <a:uLnTx/>
                <a:uFillTx/>
                <a:latin typeface="Technology" pitchFamily="2" charset="0"/>
              </a:rPr>
              <a:t> : ORGANISER LA VACCINATION</a:t>
            </a:r>
            <a:r>
              <a:rPr kumimoji="0" lang="fr-FR" sz="3600" b="0" i="0" u="none" strike="noStrike" kern="1200" cap="none" spc="0" normalizeH="0" noProof="0" dirty="0">
                <a:ln>
                  <a:noFill/>
                </a:ln>
                <a:solidFill>
                  <a:srgbClr val="FFC000"/>
                </a:solidFill>
                <a:effectLst/>
                <a:uLnTx/>
                <a:uFillTx/>
                <a:latin typeface="Technology" pitchFamily="2" charset="0"/>
              </a:rPr>
              <a:t> ET LE SUIVI EPIDEMIOLOGIQUE </a:t>
            </a:r>
            <a:endParaRPr kumimoji="0" lang="fr-FR" sz="3600" b="0" i="0" u="none" strike="noStrike" kern="1200" cap="none" spc="0" normalizeH="0" baseline="0" noProof="0" dirty="0">
              <a:ln>
                <a:noFill/>
              </a:ln>
              <a:solidFill>
                <a:srgbClr val="FFC000"/>
              </a:solidFill>
              <a:effectLst/>
              <a:uLnTx/>
              <a:uFillTx/>
              <a:latin typeface="Technolog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FFC000"/>
              </a:solidFill>
              <a:effectLst/>
              <a:uLnTx/>
              <a:uFillTx/>
              <a:latin typeface="Technology" pitchFamily="2" charset="0"/>
            </a:endParaRPr>
          </a:p>
          <a:p>
            <a:pPr lvl="0">
              <a:defRPr/>
            </a:pPr>
            <a:r>
              <a:rPr lang="fr-FR" sz="1400" dirty="0">
                <a:solidFill>
                  <a:srgbClr val="FF0000"/>
                </a:solidFill>
                <a:latin typeface="Technology" pitchFamily="2" charset="0"/>
              </a:rPr>
              <a:t>DEPLOIEMENTS MASSIFS </a:t>
            </a:r>
          </a:p>
          <a:p>
            <a:pPr marL="285750" lvl="0" indent="-285750">
              <a:buFont typeface="Arial" panose="020B0604020202020204" pitchFamily="34" charset="0"/>
              <a:buChar char="•"/>
              <a:defRPr/>
            </a:pPr>
            <a:r>
              <a:rPr lang="fr-FR" sz="1400" dirty="0">
                <a:solidFill>
                  <a:srgbClr val="FFC000"/>
                </a:solidFill>
                <a:latin typeface="Technology" pitchFamily="2" charset="0"/>
              </a:rPr>
              <a:t>Centres de vaccination, unités mobiles, pharmacies partenaires</a:t>
            </a:r>
          </a:p>
          <a:p>
            <a:pPr marL="285750" lvl="0" indent="-285750">
              <a:buFont typeface="Arial" panose="020B0604020202020204" pitchFamily="34" charset="0"/>
              <a:buChar char="•"/>
              <a:defRPr/>
            </a:pPr>
            <a:r>
              <a:rPr lang="fr-FR" sz="1400" dirty="0">
                <a:solidFill>
                  <a:srgbClr val="FFC000"/>
                </a:solidFill>
                <a:latin typeface="Technology" pitchFamily="2" charset="0"/>
              </a:rPr>
              <a:t>Réservation numérique et gestion des flux patients</a:t>
            </a:r>
          </a:p>
          <a:p>
            <a:pPr lvl="0">
              <a:defRPr/>
            </a:pPr>
            <a:endParaRPr lang="fr-FR" sz="1400" dirty="0">
              <a:solidFill>
                <a:srgbClr val="FFC000"/>
              </a:solidFill>
              <a:latin typeface="Technology" pitchFamily="2" charset="0"/>
            </a:endParaRPr>
          </a:p>
          <a:p>
            <a:pPr lvl="0">
              <a:defRPr/>
            </a:pPr>
            <a:r>
              <a:rPr lang="fr-FR" sz="1400" dirty="0">
                <a:solidFill>
                  <a:srgbClr val="FF0000"/>
                </a:solidFill>
                <a:latin typeface="Technology" pitchFamily="2" charset="0"/>
              </a:rPr>
              <a:t>Optimisation logistique</a:t>
            </a:r>
          </a:p>
          <a:p>
            <a:pPr marL="285750" lvl="0" indent="-285750">
              <a:buFont typeface="Arial" panose="020B0604020202020204" pitchFamily="34" charset="0"/>
              <a:buChar char="•"/>
              <a:defRPr/>
            </a:pPr>
            <a:r>
              <a:rPr lang="fr-FR" sz="1400" dirty="0">
                <a:solidFill>
                  <a:srgbClr val="FFC000"/>
                </a:solidFill>
                <a:latin typeface="Technology" pitchFamily="2" charset="0"/>
              </a:rPr>
              <a:t>Planification des livraisons et gestion de la chaîne du froid ultra-basse température</a:t>
            </a:r>
          </a:p>
          <a:p>
            <a:pPr marL="285750" lvl="0" indent="-285750">
              <a:buFont typeface="Arial" panose="020B0604020202020204" pitchFamily="34" charset="0"/>
              <a:buChar char="•"/>
              <a:defRPr/>
            </a:pPr>
            <a:r>
              <a:rPr lang="fr-FR" sz="1400" dirty="0">
                <a:solidFill>
                  <a:srgbClr val="FFC000"/>
                </a:solidFill>
                <a:latin typeface="Technology" pitchFamily="2" charset="0"/>
              </a:rPr>
              <a:t>Suivi en temps réel des stocks et des capacités de vaccination</a:t>
            </a:r>
          </a:p>
          <a:p>
            <a:pPr lvl="0">
              <a:defRPr/>
            </a:pPr>
            <a:endParaRPr lang="fr-FR" sz="1400" dirty="0">
              <a:solidFill>
                <a:srgbClr val="FFC000"/>
              </a:solidFill>
              <a:latin typeface="Technology" pitchFamily="2" charset="0"/>
            </a:endParaRPr>
          </a:p>
          <a:p>
            <a:pPr lvl="0">
              <a:defRPr/>
            </a:pPr>
            <a:r>
              <a:rPr lang="fr-FR" sz="1400" dirty="0">
                <a:solidFill>
                  <a:srgbClr val="FF0000"/>
                </a:solidFill>
                <a:latin typeface="Technology" pitchFamily="2" charset="0"/>
              </a:rPr>
              <a:t>Traçabilité complète</a:t>
            </a:r>
          </a:p>
          <a:p>
            <a:pPr marL="285750" lvl="0" indent="-285750">
              <a:buFont typeface="Arial" panose="020B0604020202020204" pitchFamily="34" charset="0"/>
              <a:buChar char="•"/>
              <a:defRPr/>
            </a:pPr>
            <a:r>
              <a:rPr lang="fr-FR" sz="1400" dirty="0">
                <a:solidFill>
                  <a:srgbClr val="FFC000"/>
                </a:solidFill>
                <a:latin typeface="Technology" pitchFamily="2" charset="0"/>
              </a:rPr>
              <a:t>Suivi des lots de vaccins de la production à l'injection</a:t>
            </a:r>
          </a:p>
          <a:p>
            <a:pPr marL="285750" lvl="0" indent="-285750">
              <a:buFont typeface="Arial" panose="020B0604020202020204" pitchFamily="34" charset="0"/>
              <a:buChar char="•"/>
              <a:defRPr/>
            </a:pPr>
            <a:r>
              <a:rPr lang="fr-FR" sz="1400" dirty="0">
                <a:solidFill>
                  <a:srgbClr val="FFC000"/>
                </a:solidFill>
                <a:latin typeface="Technology" pitchFamily="2" charset="0"/>
              </a:rPr>
              <a:t>Systèmes sécurisés de carnet vaccinal électronique</a:t>
            </a:r>
          </a:p>
          <a:p>
            <a:pPr lvl="0">
              <a:defRPr/>
            </a:pPr>
            <a:endParaRPr lang="fr-FR" sz="1400" dirty="0">
              <a:solidFill>
                <a:srgbClr val="FFC000"/>
              </a:solidFill>
              <a:latin typeface="Technology" pitchFamily="2" charset="0"/>
            </a:endParaRPr>
          </a:p>
          <a:p>
            <a:pPr lvl="0">
              <a:defRPr/>
            </a:pPr>
            <a:r>
              <a:rPr lang="fr-FR" sz="1400" dirty="0">
                <a:solidFill>
                  <a:srgbClr val="FF0000"/>
                </a:solidFill>
                <a:latin typeface="Technology" pitchFamily="2" charset="0"/>
              </a:rPr>
              <a:t>Suivi vaccinal dynamique</a:t>
            </a:r>
          </a:p>
          <a:p>
            <a:pPr marL="285750" lvl="0" indent="-285750">
              <a:buFont typeface="Arial" panose="020B0604020202020204" pitchFamily="34" charset="0"/>
              <a:buChar char="•"/>
              <a:defRPr/>
            </a:pPr>
            <a:r>
              <a:rPr lang="fr-FR" sz="1400" dirty="0">
                <a:solidFill>
                  <a:srgbClr val="FFC000"/>
                </a:solidFill>
                <a:latin typeface="Technology" pitchFamily="2" charset="0"/>
              </a:rPr>
              <a:t>Cartographie en temps réel des taux de couverture</a:t>
            </a:r>
          </a:p>
          <a:p>
            <a:pPr marL="285750" lvl="0" indent="-285750">
              <a:buFont typeface="Arial" panose="020B0604020202020204" pitchFamily="34" charset="0"/>
              <a:buChar char="•"/>
              <a:defRPr/>
            </a:pPr>
            <a:r>
              <a:rPr lang="fr-FR" sz="1400" dirty="0">
                <a:solidFill>
                  <a:srgbClr val="FFC000"/>
                </a:solidFill>
                <a:latin typeface="Technology" pitchFamily="2" charset="0"/>
              </a:rPr>
              <a:t>Ciblage des zones sous-vaccinées pour intervention rapide</a:t>
            </a:r>
          </a:p>
          <a:p>
            <a:pPr lvl="0">
              <a:defRPr/>
            </a:pPr>
            <a:endParaRPr lang="fr-FR" sz="1400" dirty="0">
              <a:solidFill>
                <a:srgbClr val="FFC000"/>
              </a:solidFill>
              <a:latin typeface="Technology" pitchFamily="2" charset="0"/>
            </a:endParaRPr>
          </a:p>
          <a:p>
            <a:pPr lvl="0">
              <a:defRPr/>
            </a:pPr>
            <a:r>
              <a:rPr lang="fr-FR" sz="1400" dirty="0">
                <a:solidFill>
                  <a:srgbClr val="FF0000"/>
                </a:solidFill>
                <a:latin typeface="Technology" pitchFamily="2" charset="0"/>
              </a:rPr>
              <a:t>Surveillance </a:t>
            </a:r>
            <a:r>
              <a:rPr lang="fr-FR" sz="1400" dirty="0" err="1">
                <a:solidFill>
                  <a:srgbClr val="FF0000"/>
                </a:solidFill>
                <a:latin typeface="Technology" pitchFamily="2" charset="0"/>
              </a:rPr>
              <a:t>pharmacovigilanCe</a:t>
            </a:r>
            <a:endParaRPr lang="fr-FR" sz="1400" dirty="0">
              <a:solidFill>
                <a:srgbClr val="FF0000"/>
              </a:solidFill>
              <a:latin typeface="Technology" pitchFamily="2" charset="0"/>
            </a:endParaRPr>
          </a:p>
          <a:p>
            <a:pPr marL="285750" lvl="0" indent="-285750">
              <a:buFont typeface="Arial" panose="020B0604020202020204" pitchFamily="34" charset="0"/>
              <a:buChar char="•"/>
              <a:defRPr/>
            </a:pPr>
            <a:r>
              <a:rPr lang="fr-FR" sz="1400" dirty="0">
                <a:solidFill>
                  <a:srgbClr val="FFC000"/>
                </a:solidFill>
                <a:latin typeface="Technology" pitchFamily="2" charset="0"/>
              </a:rPr>
              <a:t>Détection en temps réel des événements indésirables</a:t>
            </a:r>
          </a:p>
          <a:p>
            <a:pPr marL="285750" lvl="0" indent="-285750">
              <a:buFont typeface="Arial" panose="020B0604020202020204" pitchFamily="34" charset="0"/>
              <a:buChar char="•"/>
              <a:defRPr/>
            </a:pPr>
            <a:r>
              <a:rPr lang="fr-FR" sz="1400" dirty="0">
                <a:solidFill>
                  <a:srgbClr val="FFC000"/>
                </a:solidFill>
                <a:latin typeface="Technology" pitchFamily="2" charset="0"/>
              </a:rPr>
              <a:t>Croisement automatisé des données pour alerter précocement</a:t>
            </a:r>
          </a:p>
          <a:p>
            <a:pPr lvl="0">
              <a:defRPr/>
            </a:pPr>
            <a:endParaRPr lang="fr-FR" sz="1400" dirty="0">
              <a:solidFill>
                <a:srgbClr val="FFC000"/>
              </a:solidFill>
              <a:latin typeface="Technology" pitchFamily="2" charset="0"/>
            </a:endParaRPr>
          </a:p>
          <a:p>
            <a:pPr lvl="0">
              <a:defRPr/>
            </a:pPr>
            <a:r>
              <a:rPr lang="fr-FR" sz="1400" dirty="0">
                <a:solidFill>
                  <a:srgbClr val="FF0000"/>
                </a:solidFill>
                <a:latin typeface="Technology" pitchFamily="2" charset="0"/>
              </a:rPr>
              <a:t>Apport de la </a:t>
            </a:r>
            <a:r>
              <a:rPr lang="fr-FR" sz="1400" dirty="0" err="1">
                <a:solidFill>
                  <a:srgbClr val="FF0000"/>
                </a:solidFill>
                <a:latin typeface="Technology" pitchFamily="2" charset="0"/>
              </a:rPr>
              <a:t>bioinformatique</a:t>
            </a:r>
            <a:endParaRPr lang="fr-FR" sz="1400" dirty="0">
              <a:solidFill>
                <a:srgbClr val="FF0000"/>
              </a:solidFill>
              <a:latin typeface="Technology" pitchFamily="2" charset="0"/>
            </a:endParaRPr>
          </a:p>
          <a:p>
            <a:pPr marL="285750" lvl="0" indent="-285750">
              <a:buFont typeface="Arial" panose="020B0604020202020204" pitchFamily="34" charset="0"/>
              <a:buChar char="•"/>
              <a:defRPr/>
            </a:pPr>
            <a:r>
              <a:rPr lang="fr-FR" sz="1400" dirty="0">
                <a:solidFill>
                  <a:srgbClr val="FFC000"/>
                </a:solidFill>
                <a:latin typeface="Technology" pitchFamily="2" charset="0"/>
              </a:rPr>
              <a:t>Orchestration des données logistiques et médicales</a:t>
            </a:r>
          </a:p>
          <a:p>
            <a:pPr marL="285750" lvl="0" indent="-285750">
              <a:buFont typeface="Arial" panose="020B0604020202020204" pitchFamily="34" charset="0"/>
              <a:buChar char="•"/>
              <a:defRPr/>
            </a:pPr>
            <a:r>
              <a:rPr lang="fr-FR" sz="1400" dirty="0">
                <a:solidFill>
                  <a:srgbClr val="FFC000"/>
                </a:solidFill>
                <a:latin typeface="Technology" pitchFamily="2" charset="0"/>
              </a:rPr>
              <a:t>Modélisation prédictive de la demande et des écarts de couverture</a:t>
            </a:r>
            <a:endParaRPr kumimoji="0" lang="fr-FR" sz="1400" b="0" i="0" u="none" strike="noStrike" kern="1200" cap="none" spc="0" normalizeH="0" baseline="0" noProof="0" dirty="0">
              <a:ln>
                <a:noFill/>
              </a:ln>
              <a:solidFill>
                <a:srgbClr val="FFC000"/>
              </a:solidFill>
              <a:effectLst/>
              <a:uLnTx/>
              <a:uFillTx/>
              <a:latin typeface="Technology" pitchFamily="2" charset="0"/>
            </a:endParaRPr>
          </a:p>
        </p:txBody>
      </p:sp>
      <p:pic>
        <p:nvPicPr>
          <p:cNvPr id="5" name="Image 4">
            <a:extLst>
              <a:ext uri="{FF2B5EF4-FFF2-40B4-BE49-F238E27FC236}">
                <a16:creationId xmlns:a16="http://schemas.microsoft.com/office/drawing/2014/main" id="{4CE168B1-66AF-F9D8-AC25-B38554F76457}"/>
              </a:ext>
            </a:extLst>
          </p:cNvPr>
          <p:cNvPicPr>
            <a:picLocks noChangeAspect="1"/>
          </p:cNvPicPr>
          <p:nvPr/>
        </p:nvPicPr>
        <p:blipFill>
          <a:blip r:embed="rId2"/>
          <a:stretch>
            <a:fillRect/>
          </a:stretch>
        </p:blipFill>
        <p:spPr>
          <a:xfrm>
            <a:off x="208557" y="131311"/>
            <a:ext cx="4530680" cy="1919162"/>
          </a:xfrm>
          <a:prstGeom prst="rect">
            <a:avLst/>
          </a:prstGeom>
        </p:spPr>
      </p:pic>
      <p:pic>
        <p:nvPicPr>
          <p:cNvPr id="8" name="Image 7">
            <a:extLst>
              <a:ext uri="{FF2B5EF4-FFF2-40B4-BE49-F238E27FC236}">
                <a16:creationId xmlns:a16="http://schemas.microsoft.com/office/drawing/2014/main" id="{192C3D1C-25D5-D130-E45E-7F7D4BAD0151}"/>
              </a:ext>
            </a:extLst>
          </p:cNvPr>
          <p:cNvPicPr>
            <a:picLocks noChangeAspect="1"/>
          </p:cNvPicPr>
          <p:nvPr/>
        </p:nvPicPr>
        <p:blipFill>
          <a:blip r:embed="rId3"/>
          <a:stretch>
            <a:fillRect/>
          </a:stretch>
        </p:blipFill>
        <p:spPr>
          <a:xfrm>
            <a:off x="208557" y="2236693"/>
            <a:ext cx="4530680" cy="4525141"/>
          </a:xfrm>
          <a:prstGeom prst="rect">
            <a:avLst/>
          </a:prstGeom>
        </p:spPr>
      </p:pic>
    </p:spTree>
    <p:extLst>
      <p:ext uri="{BB962C8B-B14F-4D97-AF65-F5344CB8AC3E}">
        <p14:creationId xmlns:p14="http://schemas.microsoft.com/office/powerpoint/2010/main" val="86049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4000"/>
                                  </p:stCondLst>
                                  <p:childTnLst>
                                    <p:set>
                                      <p:cBhvr>
                                        <p:cTn id="9" dur="1" fill="hold">
                                          <p:stCondLst>
                                            <p:cond delay="0"/>
                                          </p:stCondLst>
                                        </p:cTn>
                                        <p:tgtEl>
                                          <p:spTgt spid="7">
                                            <p:txEl>
                                              <p:pRg st="2" end="2"/>
                                            </p:txEl>
                                          </p:spTgt>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grpId="0" nodeType="afterEffect">
                                  <p:stCondLst>
                                    <p:cond delay="400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par>
                          <p:cTn id="13" fill="hold">
                            <p:stCondLst>
                              <p:cond delay="10000"/>
                            </p:stCondLst>
                            <p:childTnLst>
                              <p:par>
                                <p:cTn id="14" presetID="1" presetClass="entr" presetSubtype="0" fill="hold" grpId="0" nodeType="afterEffect">
                                  <p:stCondLst>
                                    <p:cond delay="4000"/>
                                  </p:stCondLst>
                                  <p:childTnLst>
                                    <p:set>
                                      <p:cBhvr>
                                        <p:cTn id="15" dur="1" fill="hold">
                                          <p:stCondLst>
                                            <p:cond delay="0"/>
                                          </p:stCondLst>
                                        </p:cTn>
                                        <p:tgtEl>
                                          <p:spTgt spid="7">
                                            <p:txEl>
                                              <p:pRg st="4" end="4"/>
                                            </p:txEl>
                                          </p:spTgt>
                                        </p:tgtEl>
                                        <p:attrNameLst>
                                          <p:attrName>style.visibility</p:attrName>
                                        </p:attrNameLst>
                                      </p:cBhvr>
                                      <p:to>
                                        <p:strVal val="visible"/>
                                      </p:to>
                                    </p:set>
                                  </p:childTnLst>
                                </p:cTn>
                              </p:par>
                            </p:childTnLst>
                          </p:cTn>
                        </p:par>
                        <p:par>
                          <p:cTn id="16" fill="hold">
                            <p:stCondLst>
                              <p:cond delay="14000"/>
                            </p:stCondLst>
                            <p:childTnLst>
                              <p:par>
                                <p:cTn id="17" presetID="1" presetClass="entr" presetSubtype="0" fill="hold" grpId="0" nodeType="afterEffect">
                                  <p:stCondLst>
                                    <p:cond delay="400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par>
                          <p:cTn id="19" fill="hold">
                            <p:stCondLst>
                              <p:cond delay="18000"/>
                            </p:stCondLst>
                            <p:childTnLst>
                              <p:par>
                                <p:cTn id="20" presetID="1" presetClass="entr" presetSubtype="0" fill="hold" grpId="0" nodeType="afterEffect">
                                  <p:stCondLst>
                                    <p:cond delay="4000"/>
                                  </p:stCondLst>
                                  <p:childTnLst>
                                    <p:set>
                                      <p:cBhvr>
                                        <p:cTn id="21" dur="1" fill="hold">
                                          <p:stCondLst>
                                            <p:cond delay="0"/>
                                          </p:stCondLst>
                                        </p:cTn>
                                        <p:tgtEl>
                                          <p:spTgt spid="7">
                                            <p:txEl>
                                              <p:pRg st="7" end="7"/>
                                            </p:txEl>
                                          </p:spTgt>
                                        </p:tgtEl>
                                        <p:attrNameLst>
                                          <p:attrName>style.visibility</p:attrName>
                                        </p:attrNameLst>
                                      </p:cBhvr>
                                      <p:to>
                                        <p:strVal val="visible"/>
                                      </p:to>
                                    </p:set>
                                  </p:childTnLst>
                                </p:cTn>
                              </p:par>
                            </p:childTnLst>
                          </p:cTn>
                        </p:par>
                        <p:par>
                          <p:cTn id="22" fill="hold">
                            <p:stCondLst>
                              <p:cond delay="22000"/>
                            </p:stCondLst>
                            <p:childTnLst>
                              <p:par>
                                <p:cTn id="23" presetID="1" presetClass="entr" presetSubtype="0" fill="hold" grpId="0" nodeType="afterEffect">
                                  <p:stCondLst>
                                    <p:cond delay="400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childTnLst>
                          </p:cTn>
                        </p:par>
                        <p:par>
                          <p:cTn id="25" fill="hold">
                            <p:stCondLst>
                              <p:cond delay="26000"/>
                            </p:stCondLst>
                            <p:childTnLst>
                              <p:par>
                                <p:cTn id="26" presetID="1" presetClass="entr" presetSubtype="0" fill="hold" grpId="0" nodeType="afterEffect">
                                  <p:stCondLst>
                                    <p:cond delay="4000"/>
                                  </p:stCondLst>
                                  <p:childTnLst>
                                    <p:set>
                                      <p:cBhvr>
                                        <p:cTn id="27" dur="1" fill="hold">
                                          <p:stCondLst>
                                            <p:cond delay="0"/>
                                          </p:stCondLst>
                                        </p:cTn>
                                        <p:tgtEl>
                                          <p:spTgt spid="7">
                                            <p:txEl>
                                              <p:pRg st="10" end="10"/>
                                            </p:txEl>
                                          </p:spTgt>
                                        </p:tgtEl>
                                        <p:attrNameLst>
                                          <p:attrName>style.visibility</p:attrName>
                                        </p:attrNameLst>
                                      </p:cBhvr>
                                      <p:to>
                                        <p:strVal val="visible"/>
                                      </p:to>
                                    </p:set>
                                  </p:childTnLst>
                                </p:cTn>
                              </p:par>
                            </p:childTnLst>
                          </p:cTn>
                        </p:par>
                        <p:par>
                          <p:cTn id="28" fill="hold">
                            <p:stCondLst>
                              <p:cond delay="30000"/>
                            </p:stCondLst>
                            <p:childTnLst>
                              <p:par>
                                <p:cTn id="29" presetID="1" presetClass="entr" presetSubtype="0" fill="hold" grpId="0" nodeType="afterEffect">
                                  <p:stCondLst>
                                    <p:cond delay="4000"/>
                                  </p:stCondLst>
                                  <p:childTnLst>
                                    <p:set>
                                      <p:cBhvr>
                                        <p:cTn id="30" dur="1" fill="hold">
                                          <p:stCondLst>
                                            <p:cond delay="0"/>
                                          </p:stCondLst>
                                        </p:cTn>
                                        <p:tgtEl>
                                          <p:spTgt spid="7">
                                            <p:txEl>
                                              <p:pRg st="11" end="11"/>
                                            </p:txEl>
                                          </p:spTgt>
                                        </p:tgtEl>
                                        <p:attrNameLst>
                                          <p:attrName>style.visibility</p:attrName>
                                        </p:attrNameLst>
                                      </p:cBhvr>
                                      <p:to>
                                        <p:strVal val="visible"/>
                                      </p:to>
                                    </p:set>
                                  </p:childTnLst>
                                </p:cTn>
                              </p:par>
                            </p:childTnLst>
                          </p:cTn>
                        </p:par>
                        <p:par>
                          <p:cTn id="31" fill="hold">
                            <p:stCondLst>
                              <p:cond delay="34000"/>
                            </p:stCondLst>
                            <p:childTnLst>
                              <p:par>
                                <p:cTn id="32" presetID="1" presetClass="entr" presetSubtype="0" fill="hold" grpId="0" nodeType="afterEffect">
                                  <p:stCondLst>
                                    <p:cond delay="4000"/>
                                  </p:stCondLst>
                                  <p:childTnLst>
                                    <p:set>
                                      <p:cBhvr>
                                        <p:cTn id="33" dur="1" fill="hold">
                                          <p:stCondLst>
                                            <p:cond delay="0"/>
                                          </p:stCondLst>
                                        </p:cTn>
                                        <p:tgtEl>
                                          <p:spTgt spid="7">
                                            <p:txEl>
                                              <p:pRg st="12" end="12"/>
                                            </p:txEl>
                                          </p:spTgt>
                                        </p:tgtEl>
                                        <p:attrNameLst>
                                          <p:attrName>style.visibility</p:attrName>
                                        </p:attrNameLst>
                                      </p:cBhvr>
                                      <p:to>
                                        <p:strVal val="visible"/>
                                      </p:to>
                                    </p:set>
                                  </p:childTnLst>
                                </p:cTn>
                              </p:par>
                            </p:childTnLst>
                          </p:cTn>
                        </p:par>
                        <p:par>
                          <p:cTn id="34" fill="hold">
                            <p:stCondLst>
                              <p:cond delay="38000"/>
                            </p:stCondLst>
                            <p:childTnLst>
                              <p:par>
                                <p:cTn id="35" presetID="1" presetClass="entr" presetSubtype="0" fill="hold" grpId="0" nodeType="afterEffect">
                                  <p:stCondLst>
                                    <p:cond delay="4000"/>
                                  </p:stCondLst>
                                  <p:childTnLst>
                                    <p:set>
                                      <p:cBhvr>
                                        <p:cTn id="36" dur="1" fill="hold">
                                          <p:stCondLst>
                                            <p:cond delay="0"/>
                                          </p:stCondLst>
                                        </p:cTn>
                                        <p:tgtEl>
                                          <p:spTgt spid="7">
                                            <p:txEl>
                                              <p:pRg st="14" end="14"/>
                                            </p:txEl>
                                          </p:spTgt>
                                        </p:tgtEl>
                                        <p:attrNameLst>
                                          <p:attrName>style.visibility</p:attrName>
                                        </p:attrNameLst>
                                      </p:cBhvr>
                                      <p:to>
                                        <p:strVal val="visible"/>
                                      </p:to>
                                    </p:set>
                                  </p:childTnLst>
                                </p:cTn>
                              </p:par>
                            </p:childTnLst>
                          </p:cTn>
                        </p:par>
                        <p:par>
                          <p:cTn id="37" fill="hold">
                            <p:stCondLst>
                              <p:cond delay="42000"/>
                            </p:stCondLst>
                            <p:childTnLst>
                              <p:par>
                                <p:cTn id="38" presetID="1" presetClass="entr" presetSubtype="0" fill="hold" grpId="0" nodeType="afterEffect">
                                  <p:stCondLst>
                                    <p:cond delay="4000"/>
                                  </p:stCondLst>
                                  <p:childTnLst>
                                    <p:set>
                                      <p:cBhvr>
                                        <p:cTn id="39" dur="1" fill="hold">
                                          <p:stCondLst>
                                            <p:cond delay="0"/>
                                          </p:stCondLst>
                                        </p:cTn>
                                        <p:tgtEl>
                                          <p:spTgt spid="7">
                                            <p:txEl>
                                              <p:pRg st="15" end="15"/>
                                            </p:txEl>
                                          </p:spTgt>
                                        </p:tgtEl>
                                        <p:attrNameLst>
                                          <p:attrName>style.visibility</p:attrName>
                                        </p:attrNameLst>
                                      </p:cBhvr>
                                      <p:to>
                                        <p:strVal val="visible"/>
                                      </p:to>
                                    </p:set>
                                  </p:childTnLst>
                                </p:cTn>
                              </p:par>
                            </p:childTnLst>
                          </p:cTn>
                        </p:par>
                        <p:par>
                          <p:cTn id="40" fill="hold">
                            <p:stCondLst>
                              <p:cond delay="46000"/>
                            </p:stCondLst>
                            <p:childTnLst>
                              <p:par>
                                <p:cTn id="41" presetID="1" presetClass="entr" presetSubtype="0" fill="hold" grpId="0" nodeType="afterEffect">
                                  <p:stCondLst>
                                    <p:cond delay="4000"/>
                                  </p:stCondLst>
                                  <p:childTnLst>
                                    <p:set>
                                      <p:cBhvr>
                                        <p:cTn id="42" dur="1" fill="hold">
                                          <p:stCondLst>
                                            <p:cond delay="0"/>
                                          </p:stCondLst>
                                        </p:cTn>
                                        <p:tgtEl>
                                          <p:spTgt spid="7">
                                            <p:txEl>
                                              <p:pRg st="16" end="16"/>
                                            </p:txEl>
                                          </p:spTgt>
                                        </p:tgtEl>
                                        <p:attrNameLst>
                                          <p:attrName>style.visibility</p:attrName>
                                        </p:attrNameLst>
                                      </p:cBhvr>
                                      <p:to>
                                        <p:strVal val="visible"/>
                                      </p:to>
                                    </p:set>
                                  </p:childTnLst>
                                </p:cTn>
                              </p:par>
                            </p:childTnLst>
                          </p:cTn>
                        </p:par>
                        <p:par>
                          <p:cTn id="43" fill="hold">
                            <p:stCondLst>
                              <p:cond delay="50000"/>
                            </p:stCondLst>
                            <p:childTnLst>
                              <p:par>
                                <p:cTn id="44" presetID="1" presetClass="entr" presetSubtype="0" fill="hold" grpId="0" nodeType="afterEffect">
                                  <p:stCondLst>
                                    <p:cond delay="4000"/>
                                  </p:stCondLst>
                                  <p:childTnLst>
                                    <p:set>
                                      <p:cBhvr>
                                        <p:cTn id="45" dur="1" fill="hold">
                                          <p:stCondLst>
                                            <p:cond delay="0"/>
                                          </p:stCondLst>
                                        </p:cTn>
                                        <p:tgtEl>
                                          <p:spTgt spid="7">
                                            <p:txEl>
                                              <p:pRg st="18" end="18"/>
                                            </p:txEl>
                                          </p:spTgt>
                                        </p:tgtEl>
                                        <p:attrNameLst>
                                          <p:attrName>style.visibility</p:attrName>
                                        </p:attrNameLst>
                                      </p:cBhvr>
                                      <p:to>
                                        <p:strVal val="visible"/>
                                      </p:to>
                                    </p:set>
                                  </p:childTnLst>
                                </p:cTn>
                              </p:par>
                            </p:childTnLst>
                          </p:cTn>
                        </p:par>
                        <p:par>
                          <p:cTn id="46" fill="hold">
                            <p:stCondLst>
                              <p:cond delay="54000"/>
                            </p:stCondLst>
                            <p:childTnLst>
                              <p:par>
                                <p:cTn id="47" presetID="1" presetClass="entr" presetSubtype="0" fill="hold" grpId="0" nodeType="afterEffect">
                                  <p:stCondLst>
                                    <p:cond delay="4000"/>
                                  </p:stCondLst>
                                  <p:childTnLst>
                                    <p:set>
                                      <p:cBhvr>
                                        <p:cTn id="48" dur="1" fill="hold">
                                          <p:stCondLst>
                                            <p:cond delay="0"/>
                                          </p:stCondLst>
                                        </p:cTn>
                                        <p:tgtEl>
                                          <p:spTgt spid="7">
                                            <p:txEl>
                                              <p:pRg st="19" end="19"/>
                                            </p:txEl>
                                          </p:spTgt>
                                        </p:tgtEl>
                                        <p:attrNameLst>
                                          <p:attrName>style.visibility</p:attrName>
                                        </p:attrNameLst>
                                      </p:cBhvr>
                                      <p:to>
                                        <p:strVal val="visible"/>
                                      </p:to>
                                    </p:set>
                                  </p:childTnLst>
                                </p:cTn>
                              </p:par>
                            </p:childTnLst>
                          </p:cTn>
                        </p:par>
                        <p:par>
                          <p:cTn id="49" fill="hold">
                            <p:stCondLst>
                              <p:cond delay="58000"/>
                            </p:stCondLst>
                            <p:childTnLst>
                              <p:par>
                                <p:cTn id="50" presetID="1" presetClass="entr" presetSubtype="0" fill="hold" grpId="0" nodeType="afterEffect">
                                  <p:stCondLst>
                                    <p:cond delay="4000"/>
                                  </p:stCondLst>
                                  <p:childTnLst>
                                    <p:set>
                                      <p:cBhvr>
                                        <p:cTn id="51" dur="1" fill="hold">
                                          <p:stCondLst>
                                            <p:cond delay="0"/>
                                          </p:stCondLst>
                                        </p:cTn>
                                        <p:tgtEl>
                                          <p:spTgt spid="7">
                                            <p:txEl>
                                              <p:pRg st="20" end="20"/>
                                            </p:txEl>
                                          </p:spTgt>
                                        </p:tgtEl>
                                        <p:attrNameLst>
                                          <p:attrName>style.visibility</p:attrName>
                                        </p:attrNameLst>
                                      </p:cBhvr>
                                      <p:to>
                                        <p:strVal val="visible"/>
                                      </p:to>
                                    </p:set>
                                  </p:childTnLst>
                                </p:cTn>
                              </p:par>
                            </p:childTnLst>
                          </p:cTn>
                        </p:par>
                        <p:par>
                          <p:cTn id="52" fill="hold">
                            <p:stCondLst>
                              <p:cond delay="62000"/>
                            </p:stCondLst>
                            <p:childTnLst>
                              <p:par>
                                <p:cTn id="53" presetID="1" presetClass="entr" presetSubtype="0" fill="hold" grpId="0" nodeType="afterEffect">
                                  <p:stCondLst>
                                    <p:cond delay="4000"/>
                                  </p:stCondLst>
                                  <p:childTnLst>
                                    <p:set>
                                      <p:cBhvr>
                                        <p:cTn id="54" dur="1" fill="hold">
                                          <p:stCondLst>
                                            <p:cond delay="0"/>
                                          </p:stCondLst>
                                        </p:cTn>
                                        <p:tgtEl>
                                          <p:spTgt spid="7">
                                            <p:txEl>
                                              <p:pRg st="22" end="22"/>
                                            </p:txEl>
                                          </p:spTgt>
                                        </p:tgtEl>
                                        <p:attrNameLst>
                                          <p:attrName>style.visibility</p:attrName>
                                        </p:attrNameLst>
                                      </p:cBhvr>
                                      <p:to>
                                        <p:strVal val="visible"/>
                                      </p:to>
                                    </p:set>
                                  </p:childTnLst>
                                </p:cTn>
                              </p:par>
                            </p:childTnLst>
                          </p:cTn>
                        </p:par>
                        <p:par>
                          <p:cTn id="55" fill="hold">
                            <p:stCondLst>
                              <p:cond delay="66000"/>
                            </p:stCondLst>
                            <p:childTnLst>
                              <p:par>
                                <p:cTn id="56" presetID="1" presetClass="entr" presetSubtype="0" fill="hold" grpId="0" nodeType="afterEffect">
                                  <p:stCondLst>
                                    <p:cond delay="4000"/>
                                  </p:stCondLst>
                                  <p:childTnLst>
                                    <p:set>
                                      <p:cBhvr>
                                        <p:cTn id="57" dur="1" fill="hold">
                                          <p:stCondLst>
                                            <p:cond delay="0"/>
                                          </p:stCondLst>
                                        </p:cTn>
                                        <p:tgtEl>
                                          <p:spTgt spid="7">
                                            <p:txEl>
                                              <p:pRg st="23" end="23"/>
                                            </p:txEl>
                                          </p:spTgt>
                                        </p:tgtEl>
                                        <p:attrNameLst>
                                          <p:attrName>style.visibility</p:attrName>
                                        </p:attrNameLst>
                                      </p:cBhvr>
                                      <p:to>
                                        <p:strVal val="visible"/>
                                      </p:to>
                                    </p:set>
                                  </p:childTnLst>
                                </p:cTn>
                              </p:par>
                            </p:childTnLst>
                          </p:cTn>
                        </p:par>
                        <p:par>
                          <p:cTn id="58" fill="hold">
                            <p:stCondLst>
                              <p:cond delay="70000"/>
                            </p:stCondLst>
                            <p:childTnLst>
                              <p:par>
                                <p:cTn id="59" presetID="1" presetClass="entr" presetSubtype="0" fill="hold" grpId="0" nodeType="afterEffect">
                                  <p:stCondLst>
                                    <p:cond delay="4000"/>
                                  </p:stCondLst>
                                  <p:childTnLst>
                                    <p:set>
                                      <p:cBhvr>
                                        <p:cTn id="60" dur="1" fill="hold">
                                          <p:stCondLst>
                                            <p:cond delay="0"/>
                                          </p:stCondLst>
                                        </p:cTn>
                                        <p:tgtEl>
                                          <p:spTgt spid="7">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dvAuto="200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2"/>
            <a:extLst>
              <a:ext uri="{FF2B5EF4-FFF2-40B4-BE49-F238E27FC236}">
                <a16:creationId xmlns:a16="http://schemas.microsoft.com/office/drawing/2014/main" id="{12C1B365-C974-1EB5-3DC5-A3DB1BB3B327}"/>
              </a:ext>
            </a:extLst>
          </p:cNvPr>
          <p:cNvPicPr>
            <a:picLocks noChangeAspect="1"/>
          </p:cNvPicPr>
          <p:nvPr/>
        </p:nvPicPr>
        <p:blipFill>
          <a:blip r:embed="rId3"/>
          <a:stretch>
            <a:fillRect/>
          </a:stretch>
        </p:blipFill>
        <p:spPr>
          <a:xfrm>
            <a:off x="0" y="1440873"/>
            <a:ext cx="5419660" cy="5133502"/>
          </a:xfrm>
          <a:prstGeom prst="rect">
            <a:avLst/>
          </a:prstGeom>
        </p:spPr>
      </p:pic>
      <p:pic>
        <p:nvPicPr>
          <p:cNvPr id="7" name="Image 6">
            <a:extLst>
              <a:ext uri="{FF2B5EF4-FFF2-40B4-BE49-F238E27FC236}">
                <a16:creationId xmlns:a16="http://schemas.microsoft.com/office/drawing/2014/main" id="{23A840D4-2BD1-83C4-4A21-6456117533A7}"/>
              </a:ext>
            </a:extLst>
          </p:cNvPr>
          <p:cNvPicPr>
            <a:picLocks noChangeAspect="1"/>
          </p:cNvPicPr>
          <p:nvPr/>
        </p:nvPicPr>
        <p:blipFill>
          <a:blip r:embed="rId4"/>
          <a:stretch>
            <a:fillRect/>
          </a:stretch>
        </p:blipFill>
        <p:spPr>
          <a:xfrm>
            <a:off x="85821" y="73547"/>
            <a:ext cx="4829849" cy="781159"/>
          </a:xfrm>
          <a:prstGeom prst="rect">
            <a:avLst/>
          </a:prstGeom>
        </p:spPr>
      </p:pic>
      <p:pic>
        <p:nvPicPr>
          <p:cNvPr id="9" name="Image 8">
            <a:extLst>
              <a:ext uri="{FF2B5EF4-FFF2-40B4-BE49-F238E27FC236}">
                <a16:creationId xmlns:a16="http://schemas.microsoft.com/office/drawing/2014/main" id="{E045A24C-BCDB-727C-F270-94A2A492466C}"/>
              </a:ext>
            </a:extLst>
          </p:cNvPr>
          <p:cNvPicPr>
            <a:picLocks noChangeAspect="1"/>
          </p:cNvPicPr>
          <p:nvPr/>
        </p:nvPicPr>
        <p:blipFill>
          <a:blip r:embed="rId5"/>
          <a:stretch>
            <a:fillRect/>
          </a:stretch>
        </p:blipFill>
        <p:spPr>
          <a:xfrm>
            <a:off x="5530359" y="1440874"/>
            <a:ext cx="6612080" cy="2549236"/>
          </a:xfrm>
          <a:prstGeom prst="rect">
            <a:avLst/>
          </a:prstGeom>
        </p:spPr>
      </p:pic>
      <p:sp>
        <p:nvSpPr>
          <p:cNvPr id="11" name="ZoneTexte 10">
            <a:extLst>
              <a:ext uri="{FF2B5EF4-FFF2-40B4-BE49-F238E27FC236}">
                <a16:creationId xmlns:a16="http://schemas.microsoft.com/office/drawing/2014/main" id="{EAB36DE5-F884-91EF-C89D-E3B59B9B1D4D}"/>
              </a:ext>
            </a:extLst>
          </p:cNvPr>
          <p:cNvSpPr txBox="1"/>
          <p:nvPr/>
        </p:nvSpPr>
        <p:spPr>
          <a:xfrm>
            <a:off x="5530358" y="4228237"/>
            <a:ext cx="6612079" cy="1477328"/>
          </a:xfrm>
          <a:prstGeom prst="rect">
            <a:avLst/>
          </a:prstGeom>
          <a:noFill/>
        </p:spPr>
        <p:txBody>
          <a:bodyPr wrap="square">
            <a:spAutoFit/>
          </a:bodyPr>
          <a:lstStyle/>
          <a:p>
            <a:r>
              <a:rPr lang="fr-FR" b="0" i="1" dirty="0">
                <a:solidFill>
                  <a:srgbClr val="374151"/>
                </a:solidFill>
                <a:effectLst/>
                <a:latin typeface="ui-sans-serif"/>
              </a:rPr>
              <a:t>La rapidité sans précédent avec laquelle ces vaccins ont été développés, sans compromettre la rigueur scientifique, marque un tournant dans l'histoire de la médecine moderne. Les données recueillies démontrent un impact sanitaire considérable et promettent une nouvelle ère dans le développement vaccinal.</a:t>
            </a:r>
            <a:endParaRPr lang="en-US" dirty="0"/>
          </a:p>
        </p:txBody>
      </p:sp>
    </p:spTree>
    <p:extLst>
      <p:ext uri="{BB962C8B-B14F-4D97-AF65-F5344CB8AC3E}">
        <p14:creationId xmlns:p14="http://schemas.microsoft.com/office/powerpoint/2010/main" val="26432041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77776E9-E9CC-6875-3E81-C0C8AD14233A}"/>
              </a:ext>
            </a:extLst>
          </p:cNvPr>
          <p:cNvPicPr>
            <a:picLocks noChangeAspect="1"/>
          </p:cNvPicPr>
          <p:nvPr/>
        </p:nvPicPr>
        <p:blipFill>
          <a:blip r:embed="rId2"/>
          <a:stretch>
            <a:fillRect/>
          </a:stretch>
        </p:blipFill>
        <p:spPr>
          <a:xfrm>
            <a:off x="1688098" y="48491"/>
            <a:ext cx="7679731" cy="6858000"/>
          </a:xfrm>
          <a:prstGeom prst="rect">
            <a:avLst/>
          </a:prstGeom>
        </p:spPr>
      </p:pic>
      <p:pic>
        <p:nvPicPr>
          <p:cNvPr id="7" name="Image 6">
            <a:extLst>
              <a:ext uri="{FF2B5EF4-FFF2-40B4-BE49-F238E27FC236}">
                <a16:creationId xmlns:a16="http://schemas.microsoft.com/office/drawing/2014/main" id="{7CBABFA3-A9A9-54DE-AD70-B70017AA9A75}"/>
              </a:ext>
            </a:extLst>
          </p:cNvPr>
          <p:cNvPicPr>
            <a:picLocks noChangeAspect="1"/>
          </p:cNvPicPr>
          <p:nvPr/>
        </p:nvPicPr>
        <p:blipFill>
          <a:blip r:embed="rId3"/>
          <a:stretch>
            <a:fillRect/>
          </a:stretch>
        </p:blipFill>
        <p:spPr>
          <a:xfrm>
            <a:off x="6672003" y="0"/>
            <a:ext cx="5391651" cy="6858000"/>
          </a:xfrm>
          <a:prstGeom prst="rect">
            <a:avLst/>
          </a:prstGeom>
        </p:spPr>
      </p:pic>
    </p:spTree>
    <p:extLst>
      <p:ext uri="{BB962C8B-B14F-4D97-AF65-F5344CB8AC3E}">
        <p14:creationId xmlns:p14="http://schemas.microsoft.com/office/powerpoint/2010/main" val="407932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B31A22F-C1C2-F716-1CD4-F4EDBCA64DE3}"/>
              </a:ext>
            </a:extLst>
          </p:cNvPr>
          <p:cNvPicPr>
            <a:picLocks noChangeAspect="1"/>
          </p:cNvPicPr>
          <p:nvPr/>
        </p:nvPicPr>
        <p:blipFill>
          <a:blip r:embed="rId2"/>
          <a:stretch>
            <a:fillRect/>
          </a:stretch>
        </p:blipFill>
        <p:spPr>
          <a:xfrm>
            <a:off x="137781" y="147583"/>
            <a:ext cx="4753638" cy="771633"/>
          </a:xfrm>
          <a:prstGeom prst="rect">
            <a:avLst/>
          </a:prstGeom>
        </p:spPr>
      </p:pic>
      <p:pic>
        <p:nvPicPr>
          <p:cNvPr id="7" name="Image 6">
            <a:extLst>
              <a:ext uri="{FF2B5EF4-FFF2-40B4-BE49-F238E27FC236}">
                <a16:creationId xmlns:a16="http://schemas.microsoft.com/office/drawing/2014/main" id="{2900CDF4-4A7B-E8EC-D901-58E91392569D}"/>
              </a:ext>
            </a:extLst>
          </p:cNvPr>
          <p:cNvPicPr>
            <a:picLocks noChangeAspect="1"/>
          </p:cNvPicPr>
          <p:nvPr/>
        </p:nvPicPr>
        <p:blipFill>
          <a:blip r:embed="rId3"/>
          <a:stretch>
            <a:fillRect/>
          </a:stretch>
        </p:blipFill>
        <p:spPr>
          <a:xfrm>
            <a:off x="1466193" y="1130916"/>
            <a:ext cx="9412013" cy="5649113"/>
          </a:xfrm>
          <a:prstGeom prst="rect">
            <a:avLst/>
          </a:prstGeom>
        </p:spPr>
      </p:pic>
      <p:pic>
        <p:nvPicPr>
          <p:cNvPr id="9" name="Image 8">
            <a:extLst>
              <a:ext uri="{FF2B5EF4-FFF2-40B4-BE49-F238E27FC236}">
                <a16:creationId xmlns:a16="http://schemas.microsoft.com/office/drawing/2014/main" id="{F3682EB1-762B-1AF8-739A-38AFB5D9C742}"/>
              </a:ext>
            </a:extLst>
          </p:cNvPr>
          <p:cNvPicPr>
            <a:picLocks noChangeAspect="1"/>
          </p:cNvPicPr>
          <p:nvPr/>
        </p:nvPicPr>
        <p:blipFill>
          <a:blip r:embed="rId4"/>
          <a:stretch>
            <a:fillRect/>
          </a:stretch>
        </p:blipFill>
        <p:spPr>
          <a:xfrm>
            <a:off x="137781" y="2274256"/>
            <a:ext cx="5007680" cy="2914484"/>
          </a:xfrm>
          <a:prstGeom prst="rect">
            <a:avLst/>
          </a:prstGeom>
        </p:spPr>
      </p:pic>
      <p:pic>
        <p:nvPicPr>
          <p:cNvPr id="11" name="Image 10">
            <a:extLst>
              <a:ext uri="{FF2B5EF4-FFF2-40B4-BE49-F238E27FC236}">
                <a16:creationId xmlns:a16="http://schemas.microsoft.com/office/drawing/2014/main" id="{01463215-3BAD-6E10-63C6-EADFB3CD1D88}"/>
              </a:ext>
            </a:extLst>
          </p:cNvPr>
          <p:cNvPicPr>
            <a:picLocks noChangeAspect="1"/>
          </p:cNvPicPr>
          <p:nvPr/>
        </p:nvPicPr>
        <p:blipFill>
          <a:blip r:embed="rId5"/>
          <a:stretch>
            <a:fillRect/>
          </a:stretch>
        </p:blipFill>
        <p:spPr>
          <a:xfrm>
            <a:off x="7020598" y="1969456"/>
            <a:ext cx="5033621" cy="3343762"/>
          </a:xfrm>
          <a:prstGeom prst="rect">
            <a:avLst/>
          </a:prstGeom>
        </p:spPr>
      </p:pic>
    </p:spTree>
    <p:extLst>
      <p:ext uri="{BB962C8B-B14F-4D97-AF65-F5344CB8AC3E}">
        <p14:creationId xmlns:p14="http://schemas.microsoft.com/office/powerpoint/2010/main" val="202845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43CD86A-77A2-95DE-B021-EAEE46D6ECD9}"/>
              </a:ext>
            </a:extLst>
          </p:cNvPr>
          <p:cNvPicPr>
            <a:picLocks noChangeAspect="1"/>
          </p:cNvPicPr>
          <p:nvPr/>
        </p:nvPicPr>
        <p:blipFill>
          <a:blip r:embed="rId2"/>
          <a:stretch>
            <a:fillRect/>
          </a:stretch>
        </p:blipFill>
        <p:spPr>
          <a:xfrm>
            <a:off x="1426427" y="0"/>
            <a:ext cx="9339146" cy="6858000"/>
          </a:xfrm>
          <a:prstGeom prst="rect">
            <a:avLst/>
          </a:prstGeom>
        </p:spPr>
      </p:pic>
    </p:spTree>
    <p:extLst>
      <p:ext uri="{BB962C8B-B14F-4D97-AF65-F5344CB8AC3E}">
        <p14:creationId xmlns:p14="http://schemas.microsoft.com/office/powerpoint/2010/main" val="21570305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0C2CB88-E6F4-4EA2-D9C2-25DBA9123B26}"/>
              </a:ext>
            </a:extLst>
          </p:cNvPr>
          <p:cNvPicPr>
            <a:picLocks noChangeAspect="1"/>
          </p:cNvPicPr>
          <p:nvPr/>
        </p:nvPicPr>
        <p:blipFill>
          <a:blip r:embed="rId2"/>
          <a:stretch>
            <a:fillRect/>
          </a:stretch>
        </p:blipFill>
        <p:spPr>
          <a:xfrm>
            <a:off x="150766" y="121168"/>
            <a:ext cx="4810796" cy="838317"/>
          </a:xfrm>
          <a:prstGeom prst="rect">
            <a:avLst/>
          </a:prstGeom>
        </p:spPr>
      </p:pic>
      <p:pic>
        <p:nvPicPr>
          <p:cNvPr id="7" name="Image 6">
            <a:extLst>
              <a:ext uri="{FF2B5EF4-FFF2-40B4-BE49-F238E27FC236}">
                <a16:creationId xmlns:a16="http://schemas.microsoft.com/office/drawing/2014/main" id="{C03CBE5E-B43F-7A43-01DC-3F1F42D9EAB2}"/>
              </a:ext>
            </a:extLst>
          </p:cNvPr>
          <p:cNvPicPr>
            <a:picLocks noChangeAspect="1"/>
          </p:cNvPicPr>
          <p:nvPr/>
        </p:nvPicPr>
        <p:blipFill>
          <a:blip r:embed="rId3"/>
          <a:stretch>
            <a:fillRect/>
          </a:stretch>
        </p:blipFill>
        <p:spPr>
          <a:xfrm>
            <a:off x="150766" y="1009779"/>
            <a:ext cx="4279135" cy="3887803"/>
          </a:xfrm>
          <a:prstGeom prst="rect">
            <a:avLst/>
          </a:prstGeom>
        </p:spPr>
      </p:pic>
      <p:pic>
        <p:nvPicPr>
          <p:cNvPr id="9" name="Image 8">
            <a:extLst>
              <a:ext uri="{FF2B5EF4-FFF2-40B4-BE49-F238E27FC236}">
                <a16:creationId xmlns:a16="http://schemas.microsoft.com/office/drawing/2014/main" id="{2933FC27-55C3-FF41-0309-2F2CA2495755}"/>
              </a:ext>
            </a:extLst>
          </p:cNvPr>
          <p:cNvPicPr>
            <a:picLocks noChangeAspect="1"/>
          </p:cNvPicPr>
          <p:nvPr/>
        </p:nvPicPr>
        <p:blipFill>
          <a:blip r:embed="rId4"/>
          <a:stretch>
            <a:fillRect/>
          </a:stretch>
        </p:blipFill>
        <p:spPr>
          <a:xfrm>
            <a:off x="7151214" y="267786"/>
            <a:ext cx="4706007" cy="4629796"/>
          </a:xfrm>
          <a:prstGeom prst="rect">
            <a:avLst/>
          </a:prstGeom>
        </p:spPr>
      </p:pic>
      <p:sp>
        <p:nvSpPr>
          <p:cNvPr id="11" name="ZoneTexte 10">
            <a:extLst>
              <a:ext uri="{FF2B5EF4-FFF2-40B4-BE49-F238E27FC236}">
                <a16:creationId xmlns:a16="http://schemas.microsoft.com/office/drawing/2014/main" id="{43855F9B-89CB-E94E-457C-0E257DCF3AC0}"/>
              </a:ext>
            </a:extLst>
          </p:cNvPr>
          <p:cNvSpPr txBox="1"/>
          <p:nvPr/>
        </p:nvSpPr>
        <p:spPr>
          <a:xfrm>
            <a:off x="95346" y="5029201"/>
            <a:ext cx="11706455" cy="1631216"/>
          </a:xfrm>
          <a:prstGeom prst="rect">
            <a:avLst/>
          </a:prstGeom>
          <a:noFill/>
        </p:spPr>
        <p:txBody>
          <a:bodyPr wrap="square">
            <a:spAutoFit/>
          </a:bodyPr>
          <a:lstStyle/>
          <a:p>
            <a:r>
              <a:rPr lang="fr-FR" dirty="0"/>
              <a:t>Le paradigme économique qui a émergé de cette année transformatrice dépasse largement la simple rentabilité à court terme. Nous assistons à la naissance d'un nouveau modèle industriel où l'agilité, l'innovation de rupture et la responsabilité sociale constituent désormais les véritables moteurs de création de valeur durable.</a:t>
            </a:r>
          </a:p>
          <a:p>
            <a:endParaRPr lang="fr-FR" dirty="0"/>
          </a:p>
          <a:p>
            <a:r>
              <a:rPr lang="fr-FR" sz="2800" b="1" dirty="0"/>
              <a:t>Mais qu’en reste-t-il 5 ans après ?</a:t>
            </a:r>
            <a:endParaRPr lang="en-US" sz="2800" b="1" dirty="0"/>
          </a:p>
        </p:txBody>
      </p:sp>
    </p:spTree>
    <p:extLst>
      <p:ext uri="{BB962C8B-B14F-4D97-AF65-F5344CB8AC3E}">
        <p14:creationId xmlns:p14="http://schemas.microsoft.com/office/powerpoint/2010/main" val="20190190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E4D1ED6-F56C-309D-1712-B98691C2D33C}"/>
              </a:ext>
            </a:extLst>
          </p:cNvPr>
          <p:cNvPicPr>
            <a:picLocks noChangeAspect="1"/>
          </p:cNvPicPr>
          <p:nvPr/>
        </p:nvPicPr>
        <p:blipFill>
          <a:blip r:embed="rId2"/>
          <a:stretch>
            <a:fillRect/>
          </a:stretch>
        </p:blipFill>
        <p:spPr>
          <a:xfrm>
            <a:off x="2078711" y="0"/>
            <a:ext cx="8034578" cy="6858000"/>
          </a:xfrm>
          <a:prstGeom prst="rect">
            <a:avLst/>
          </a:prstGeom>
        </p:spPr>
      </p:pic>
    </p:spTree>
    <p:extLst>
      <p:ext uri="{BB962C8B-B14F-4D97-AF65-F5344CB8AC3E}">
        <p14:creationId xmlns:p14="http://schemas.microsoft.com/office/powerpoint/2010/main" val="8427103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28ABB-0C7C-CB40-8D5C-28011F30286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0D6C383-5404-CD1D-9B37-D6B47CA3A0D5}"/>
              </a:ext>
            </a:extLst>
          </p:cNvPr>
          <p:cNvSpPr/>
          <p:nvPr/>
        </p:nvSpPr>
        <p:spPr>
          <a:xfrm>
            <a:off x="0" y="56836"/>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Image 8">
            <a:extLst>
              <a:ext uri="{FF2B5EF4-FFF2-40B4-BE49-F238E27FC236}">
                <a16:creationId xmlns:a16="http://schemas.microsoft.com/office/drawing/2014/main" id="{58CF6D79-33C9-2DA7-D2D5-AED9DECE55A1}"/>
              </a:ext>
            </a:extLst>
          </p:cNvPr>
          <p:cNvPicPr>
            <a:picLocks noChangeAspect="1"/>
          </p:cNvPicPr>
          <p:nvPr/>
        </p:nvPicPr>
        <p:blipFill>
          <a:blip r:embed="rId2"/>
          <a:stretch>
            <a:fillRect/>
          </a:stretch>
        </p:blipFill>
        <p:spPr>
          <a:xfrm>
            <a:off x="2232505" y="400887"/>
            <a:ext cx="7726990" cy="4317037"/>
          </a:xfrm>
          <a:prstGeom prst="rect">
            <a:avLst/>
          </a:prstGeom>
          <a:effectLst>
            <a:softEdge rad="127000"/>
          </a:effectLst>
        </p:spPr>
      </p:pic>
      <p:sp>
        <p:nvSpPr>
          <p:cNvPr id="2" name="ZoneTexte 1">
            <a:extLst>
              <a:ext uri="{FF2B5EF4-FFF2-40B4-BE49-F238E27FC236}">
                <a16:creationId xmlns:a16="http://schemas.microsoft.com/office/drawing/2014/main" id="{0B2A5532-6FBD-0D30-D7DC-C89B91233743}"/>
              </a:ext>
            </a:extLst>
          </p:cNvPr>
          <p:cNvSpPr txBox="1"/>
          <p:nvPr/>
        </p:nvSpPr>
        <p:spPr>
          <a:xfrm>
            <a:off x="2355273" y="4632719"/>
            <a:ext cx="7543800" cy="646331"/>
          </a:xfrm>
          <a:prstGeom prst="rect">
            <a:avLst/>
          </a:prstGeom>
          <a:noFill/>
        </p:spPr>
        <p:txBody>
          <a:bodyPr wrap="square" rtlCol="0">
            <a:spAutoFit/>
          </a:bodyPr>
          <a:lstStyle/>
          <a:p>
            <a:pPr algn="ctr"/>
            <a:r>
              <a:rPr lang="fr-FR" sz="3600" dirty="0">
                <a:solidFill>
                  <a:srgbClr val="FFC000"/>
                </a:solidFill>
                <a:latin typeface="Technology" pitchFamily="2" charset="0"/>
              </a:rPr>
              <a:t>VIRUS DEFEATED. PLAYER 1 HAS LOST</a:t>
            </a:r>
            <a:endParaRPr lang="en-US" sz="3600" dirty="0">
              <a:solidFill>
                <a:srgbClr val="FFC000"/>
              </a:solidFill>
              <a:latin typeface="Technology" pitchFamily="2" charset="0"/>
            </a:endParaRPr>
          </a:p>
        </p:txBody>
      </p:sp>
    </p:spTree>
    <p:extLst>
      <p:ext uri="{BB962C8B-B14F-4D97-AF65-F5344CB8AC3E}">
        <p14:creationId xmlns:p14="http://schemas.microsoft.com/office/powerpoint/2010/main" val="39340464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DDA1EFF-E34B-B22D-A2A7-269F131644ED}"/>
              </a:ext>
            </a:extLst>
          </p:cNvPr>
          <p:cNvPicPr>
            <a:picLocks noChangeAspect="1"/>
          </p:cNvPicPr>
          <p:nvPr/>
        </p:nvPicPr>
        <p:blipFill>
          <a:blip r:embed="rId2"/>
          <a:stretch>
            <a:fillRect/>
          </a:stretch>
        </p:blipFill>
        <p:spPr>
          <a:xfrm>
            <a:off x="1163782" y="0"/>
            <a:ext cx="10009909" cy="6858000"/>
          </a:xfrm>
          <a:prstGeom prst="rect">
            <a:avLst/>
          </a:prstGeom>
        </p:spPr>
      </p:pic>
    </p:spTree>
    <p:extLst>
      <p:ext uri="{BB962C8B-B14F-4D97-AF65-F5344CB8AC3E}">
        <p14:creationId xmlns:p14="http://schemas.microsoft.com/office/powerpoint/2010/main" val="26881132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85CFB0A-3B01-8E7C-3BCB-D946CE22079A}"/>
              </a:ext>
            </a:extLst>
          </p:cNvPr>
          <p:cNvPicPr>
            <a:picLocks noChangeAspect="1"/>
          </p:cNvPicPr>
          <p:nvPr/>
        </p:nvPicPr>
        <p:blipFill>
          <a:blip r:embed="rId2"/>
          <a:stretch>
            <a:fillRect/>
          </a:stretch>
        </p:blipFill>
        <p:spPr>
          <a:xfrm>
            <a:off x="0" y="1"/>
            <a:ext cx="12116870" cy="6857999"/>
          </a:xfrm>
          <a:prstGeom prst="rect">
            <a:avLst/>
          </a:prstGeom>
        </p:spPr>
      </p:pic>
    </p:spTree>
    <p:extLst>
      <p:ext uri="{BB962C8B-B14F-4D97-AF65-F5344CB8AC3E}">
        <p14:creationId xmlns:p14="http://schemas.microsoft.com/office/powerpoint/2010/main" val="3380936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13FD527-052F-C1F2-B116-5FA95F03BE03}"/>
              </a:ext>
            </a:extLst>
          </p:cNvPr>
          <p:cNvPicPr>
            <a:picLocks noChangeAspect="1"/>
          </p:cNvPicPr>
          <p:nvPr/>
        </p:nvPicPr>
        <p:blipFill>
          <a:blip r:embed="rId2"/>
          <a:stretch>
            <a:fillRect/>
          </a:stretch>
        </p:blipFill>
        <p:spPr>
          <a:xfrm>
            <a:off x="3252366" y="0"/>
            <a:ext cx="6030167" cy="952633"/>
          </a:xfrm>
          <a:prstGeom prst="rect">
            <a:avLst/>
          </a:prstGeom>
        </p:spPr>
      </p:pic>
      <p:pic>
        <p:nvPicPr>
          <p:cNvPr id="7" name="Image 6">
            <a:extLst>
              <a:ext uri="{FF2B5EF4-FFF2-40B4-BE49-F238E27FC236}">
                <a16:creationId xmlns:a16="http://schemas.microsoft.com/office/drawing/2014/main" id="{E08897E1-4B34-3F5B-B540-1CCD42B9C383}"/>
              </a:ext>
            </a:extLst>
          </p:cNvPr>
          <p:cNvPicPr>
            <a:picLocks noChangeAspect="1"/>
          </p:cNvPicPr>
          <p:nvPr/>
        </p:nvPicPr>
        <p:blipFill>
          <a:blip r:embed="rId3"/>
          <a:stretch>
            <a:fillRect/>
          </a:stretch>
        </p:blipFill>
        <p:spPr>
          <a:xfrm>
            <a:off x="118683" y="1066544"/>
            <a:ext cx="5283357" cy="3553081"/>
          </a:xfrm>
          <a:prstGeom prst="rect">
            <a:avLst/>
          </a:prstGeom>
        </p:spPr>
      </p:pic>
      <p:pic>
        <p:nvPicPr>
          <p:cNvPr id="9" name="Image 8">
            <a:extLst>
              <a:ext uri="{FF2B5EF4-FFF2-40B4-BE49-F238E27FC236}">
                <a16:creationId xmlns:a16="http://schemas.microsoft.com/office/drawing/2014/main" id="{E0E668DC-4D04-8D98-5A95-A2632B1BCB7B}"/>
              </a:ext>
            </a:extLst>
          </p:cNvPr>
          <p:cNvPicPr>
            <a:picLocks noChangeAspect="1"/>
          </p:cNvPicPr>
          <p:nvPr/>
        </p:nvPicPr>
        <p:blipFill>
          <a:blip r:embed="rId4"/>
          <a:stretch>
            <a:fillRect/>
          </a:stretch>
        </p:blipFill>
        <p:spPr>
          <a:xfrm>
            <a:off x="6634084" y="1066544"/>
            <a:ext cx="5096216" cy="4067431"/>
          </a:xfrm>
          <a:prstGeom prst="rect">
            <a:avLst/>
          </a:prstGeom>
        </p:spPr>
      </p:pic>
      <p:pic>
        <p:nvPicPr>
          <p:cNvPr id="11" name="Image 10">
            <a:extLst>
              <a:ext uri="{FF2B5EF4-FFF2-40B4-BE49-F238E27FC236}">
                <a16:creationId xmlns:a16="http://schemas.microsoft.com/office/drawing/2014/main" id="{B9EB9C5D-537E-DE9E-B20E-918686A97FF2}"/>
              </a:ext>
            </a:extLst>
          </p:cNvPr>
          <p:cNvPicPr>
            <a:picLocks noChangeAspect="1"/>
          </p:cNvPicPr>
          <p:nvPr/>
        </p:nvPicPr>
        <p:blipFill>
          <a:blip r:embed="rId5"/>
          <a:stretch>
            <a:fillRect/>
          </a:stretch>
        </p:blipFill>
        <p:spPr>
          <a:xfrm>
            <a:off x="118683" y="4786428"/>
            <a:ext cx="3410426" cy="2010056"/>
          </a:xfrm>
          <a:prstGeom prst="rect">
            <a:avLst/>
          </a:prstGeom>
        </p:spPr>
      </p:pic>
      <p:pic>
        <p:nvPicPr>
          <p:cNvPr id="13" name="Image 12">
            <a:extLst>
              <a:ext uri="{FF2B5EF4-FFF2-40B4-BE49-F238E27FC236}">
                <a16:creationId xmlns:a16="http://schemas.microsoft.com/office/drawing/2014/main" id="{6737BFE5-50C9-EBC9-09BD-D1485493C32F}"/>
              </a:ext>
            </a:extLst>
          </p:cNvPr>
          <p:cNvPicPr>
            <a:picLocks noChangeAspect="1"/>
          </p:cNvPicPr>
          <p:nvPr/>
        </p:nvPicPr>
        <p:blipFill>
          <a:blip r:embed="rId6"/>
          <a:stretch>
            <a:fillRect/>
          </a:stretch>
        </p:blipFill>
        <p:spPr>
          <a:xfrm>
            <a:off x="4109719" y="5419524"/>
            <a:ext cx="3372321" cy="1438476"/>
          </a:xfrm>
          <a:prstGeom prst="rect">
            <a:avLst/>
          </a:prstGeom>
        </p:spPr>
      </p:pic>
      <p:pic>
        <p:nvPicPr>
          <p:cNvPr id="15" name="Image 14">
            <a:extLst>
              <a:ext uri="{FF2B5EF4-FFF2-40B4-BE49-F238E27FC236}">
                <a16:creationId xmlns:a16="http://schemas.microsoft.com/office/drawing/2014/main" id="{1C32D444-8BA0-B2A1-828A-8083108572CF}"/>
              </a:ext>
            </a:extLst>
          </p:cNvPr>
          <p:cNvPicPr>
            <a:picLocks noChangeAspect="1"/>
          </p:cNvPicPr>
          <p:nvPr/>
        </p:nvPicPr>
        <p:blipFill>
          <a:blip r:embed="rId7"/>
          <a:stretch>
            <a:fillRect/>
          </a:stretch>
        </p:blipFill>
        <p:spPr>
          <a:xfrm>
            <a:off x="7967400" y="5409998"/>
            <a:ext cx="3762900" cy="1448002"/>
          </a:xfrm>
          <a:prstGeom prst="rect">
            <a:avLst/>
          </a:prstGeom>
        </p:spPr>
      </p:pic>
    </p:spTree>
    <p:extLst>
      <p:ext uri="{BB962C8B-B14F-4D97-AF65-F5344CB8AC3E}">
        <p14:creationId xmlns:p14="http://schemas.microsoft.com/office/powerpoint/2010/main" val="19261816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9922AAC-132E-EC95-8C6E-61E4636C2D2A}"/>
              </a:ext>
            </a:extLst>
          </p:cNvPr>
          <p:cNvPicPr>
            <a:picLocks noChangeAspect="1"/>
          </p:cNvPicPr>
          <p:nvPr/>
        </p:nvPicPr>
        <p:blipFill>
          <a:blip r:embed="rId2"/>
          <a:stretch>
            <a:fillRect/>
          </a:stretch>
        </p:blipFill>
        <p:spPr>
          <a:xfrm>
            <a:off x="-65400" y="55418"/>
            <a:ext cx="12322800" cy="6858000"/>
          </a:xfrm>
          <a:prstGeom prst="rect">
            <a:avLst/>
          </a:prstGeom>
        </p:spPr>
      </p:pic>
    </p:spTree>
    <p:extLst>
      <p:ext uri="{BB962C8B-B14F-4D97-AF65-F5344CB8AC3E}">
        <p14:creationId xmlns:p14="http://schemas.microsoft.com/office/powerpoint/2010/main" val="26235760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9F08D2C-77BC-FB82-4B56-828F5539F107}"/>
              </a:ext>
            </a:extLst>
          </p:cNvPr>
          <p:cNvPicPr>
            <a:picLocks noChangeAspect="1"/>
          </p:cNvPicPr>
          <p:nvPr/>
        </p:nvPicPr>
        <p:blipFill>
          <a:blip r:embed="rId2"/>
          <a:stretch>
            <a:fillRect/>
          </a:stretch>
        </p:blipFill>
        <p:spPr>
          <a:xfrm>
            <a:off x="-11679" y="0"/>
            <a:ext cx="12203679" cy="6975764"/>
          </a:xfrm>
          <a:prstGeom prst="rect">
            <a:avLst/>
          </a:prstGeom>
        </p:spPr>
      </p:pic>
    </p:spTree>
    <p:extLst>
      <p:ext uri="{BB962C8B-B14F-4D97-AF65-F5344CB8AC3E}">
        <p14:creationId xmlns:p14="http://schemas.microsoft.com/office/powerpoint/2010/main" val="254248549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6_Gemini MasterBlue">
  <a:themeElements>
    <a:clrScheme name="GeminiTemplateBlue">
      <a:dk1>
        <a:srgbClr val="000000"/>
      </a:dk1>
      <a:lt1>
        <a:srgbClr val="FFFFFF"/>
      </a:lt1>
      <a:dk2>
        <a:srgbClr val="0072C6"/>
      </a:dk2>
      <a:lt2>
        <a:srgbClr val="797A7D"/>
      </a:lt2>
      <a:accent1>
        <a:srgbClr val="0072C6"/>
      </a:accent1>
      <a:accent2>
        <a:srgbClr val="FFAA01"/>
      </a:accent2>
      <a:accent3>
        <a:srgbClr val="007233"/>
      </a:accent3>
      <a:accent4>
        <a:srgbClr val="EB3C00"/>
      </a:accent4>
      <a:accent5>
        <a:srgbClr val="00188F"/>
      </a:accent5>
      <a:accent6>
        <a:srgbClr val="68217A"/>
      </a:accent6>
      <a:hlink>
        <a:srgbClr val="00B0F0"/>
      </a:hlink>
      <a:folHlink>
        <a:srgbClr val="B2B2B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3.xml><?xml version="1.0" encoding="utf-8"?>
<a:theme xmlns:a="http://schemas.openxmlformats.org/drawingml/2006/main" name="Microsoft">
  <a:themeElements>
    <a:clrScheme name="TT for white - NEW 2018">
      <a:dk1>
        <a:srgbClr val="1A1A1A"/>
      </a:dk1>
      <a:lt1>
        <a:srgbClr val="FFFFFF"/>
      </a:lt1>
      <a:dk2>
        <a:srgbClr val="0D0D0D"/>
      </a:dk2>
      <a:lt2>
        <a:srgbClr val="E6E6E6"/>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id="{62EDC005-56E1-4BDD-9EFD-D887CC4948AC}" vid="{01366D1D-C048-43FE-B0CD-C6AAE60B9BB7}"/>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cf417e12-8c66-4bb5-bf7c-ad3947c9977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E08C16971ABE419AE6846EFFFD1EE4" ma:contentTypeVersion="13" ma:contentTypeDescription="Crée un document." ma:contentTypeScope="" ma:versionID="6a010ea467e85e17b0c2b6f5e7726ed5">
  <xsd:schema xmlns:xsd="http://www.w3.org/2001/XMLSchema" xmlns:xs="http://www.w3.org/2001/XMLSchema" xmlns:p="http://schemas.microsoft.com/office/2006/metadata/properties" xmlns:ns3="cf417e12-8c66-4bb5-bf7c-ad3947c99770" xmlns:ns4="700d30ec-b833-43d9-849c-0bc49868932f" targetNamespace="http://schemas.microsoft.com/office/2006/metadata/properties" ma:root="true" ma:fieldsID="6911e4894714bc8be6fb2352a499969c" ns3:_="" ns4:_="">
    <xsd:import namespace="cf417e12-8c66-4bb5-bf7c-ad3947c99770"/>
    <xsd:import namespace="700d30ec-b833-43d9-849c-0bc49868932f"/>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417e12-8c66-4bb5-bf7c-ad3947c997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00d30ec-b833-43d9-849c-0bc49868932f" elementFormDefault="qualified">
    <xsd:import namespace="http://schemas.microsoft.com/office/2006/documentManagement/types"/>
    <xsd:import namespace="http://schemas.microsoft.com/office/infopath/2007/PartnerControls"/>
    <xsd:element name="SharedWithUsers" ma:index="1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internalName="SharedWithDetails" ma:readOnly="true">
      <xsd:simpleType>
        <xsd:restriction base="dms:Note">
          <xsd:maxLength value="255"/>
        </xsd:restriction>
      </xsd:simpleType>
    </xsd:element>
    <xsd:element name="SharingHintHash" ma:index="15"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4D7792-0B47-4A12-8174-1BE6A15799F5}">
  <ds:schemaRefs>
    <ds:schemaRef ds:uri="http://schemas.microsoft.com/sharepoint/v3/contenttype/forms"/>
  </ds:schemaRefs>
</ds:datastoreItem>
</file>

<file path=customXml/itemProps2.xml><?xml version="1.0" encoding="utf-8"?>
<ds:datastoreItem xmlns:ds="http://schemas.openxmlformats.org/officeDocument/2006/customXml" ds:itemID="{8F15A080-2D52-48A7-82E6-AD63C62D1910}">
  <ds:schemaRefs>
    <ds:schemaRef ds:uri="cf417e12-8c66-4bb5-bf7c-ad3947c99770"/>
    <ds:schemaRef ds:uri="http://schemas.microsoft.com/office/2006/documentManagement/types"/>
    <ds:schemaRef ds:uri="http://purl.org/dc/terms/"/>
    <ds:schemaRef ds:uri="http://schemas.microsoft.com/office/2006/metadata/properties"/>
    <ds:schemaRef ds:uri="700d30ec-b833-43d9-849c-0bc49868932f"/>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EE2FDEDB-2ED6-4864-B02C-8F4986801C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417e12-8c66-4bb5-bf7c-ad3947c99770"/>
    <ds:schemaRef ds:uri="700d30ec-b833-43d9-849c-0bc4986893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3663</TotalTime>
  <Words>4762</Words>
  <Application>Microsoft Office PowerPoint</Application>
  <PresentationFormat>Grand écran</PresentationFormat>
  <Paragraphs>499</Paragraphs>
  <Slides>91</Slides>
  <Notes>3</Notes>
  <HiddenSlides>0</HiddenSlides>
  <MMClips>1</MMClips>
  <ScaleCrop>false</ScaleCrop>
  <HeadingPairs>
    <vt:vector size="6" baseType="variant">
      <vt:variant>
        <vt:lpstr>Polices utilisées</vt:lpstr>
      </vt:variant>
      <vt:variant>
        <vt:i4>13</vt:i4>
      </vt:variant>
      <vt:variant>
        <vt:lpstr>Thème</vt:lpstr>
      </vt:variant>
      <vt:variant>
        <vt:i4>3</vt:i4>
      </vt:variant>
      <vt:variant>
        <vt:lpstr>Titres des diapositives</vt:lpstr>
      </vt:variant>
      <vt:variant>
        <vt:i4>91</vt:i4>
      </vt:variant>
    </vt:vector>
  </HeadingPairs>
  <TitlesOfParts>
    <vt:vector size="107" baseType="lpstr">
      <vt:lpstr>Aptos</vt:lpstr>
      <vt:lpstr>Aptos Display</vt:lpstr>
      <vt:lpstr>Arial</vt:lpstr>
      <vt:lpstr>Brandon</vt:lpstr>
      <vt:lpstr>Google Sans</vt:lpstr>
      <vt:lpstr>Segoe UI</vt:lpstr>
      <vt:lpstr>Segoe UI Light</vt:lpstr>
      <vt:lpstr>Segoe UI Semibold</vt:lpstr>
      <vt:lpstr>Segoe UI Semilight</vt:lpstr>
      <vt:lpstr>Technology</vt:lpstr>
      <vt:lpstr>ui-monospace</vt:lpstr>
      <vt:lpstr>ui-sans-serif</vt:lpstr>
      <vt:lpstr>Wingdings</vt:lpstr>
      <vt:lpstr>Thème Office</vt:lpstr>
      <vt:lpstr>6_Gemini MasterBlue</vt:lpstr>
      <vt:lpstr>Microsoft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Challenges faced by the big pharmas : Financial Performance is harder to achieve</vt:lpstr>
      <vt:lpstr>What if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Jérôme VETILLARD</dc:creator>
  <cp:lastModifiedBy>Jérôme Vétillard</cp:lastModifiedBy>
  <cp:revision>29</cp:revision>
  <dcterms:created xsi:type="dcterms:W3CDTF">2025-04-24T09:49:15Z</dcterms:created>
  <dcterms:modified xsi:type="dcterms:W3CDTF">2025-05-20T11:25:52Z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0x0101002BE08C16971ABE419AE6846EFFFD1EE4</vt:lpwstr>
  </property>
</Properties>
</file>